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80" r:id="rId3"/>
    <p:sldId id="281" r:id="rId4"/>
    <p:sldId id="257" r:id="rId5"/>
    <p:sldId id="258" r:id="rId6"/>
    <p:sldId id="259" r:id="rId7"/>
    <p:sldId id="261" r:id="rId8"/>
    <p:sldId id="262" r:id="rId9"/>
    <p:sldId id="282" r:id="rId10"/>
    <p:sldId id="283" r:id="rId11"/>
    <p:sldId id="284" r:id="rId12"/>
    <p:sldId id="285"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79BB62-C3B0-4E4D-88DB-D085E57BD9F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BAC965-2DC5-4C3C-8485-B3CD0EE693A5}" type="datetimeFigureOut">
              <a:rPr lang="en-GB" smtClean="0"/>
              <a:pPr/>
              <a:t>05/07/2015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2F79BB62-C3B0-4E4D-88DB-D085E57BD9FD}"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BAC965-2DC5-4C3C-8485-B3CD0EE693A5}" type="datetimeFigureOut">
              <a:rPr lang="en-GB" smtClean="0"/>
              <a:pPr/>
              <a:t>05/07/2015</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79BB62-C3B0-4E4D-88DB-D085E57BD9FD}"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2291680"/>
          </a:xfrm>
        </p:spPr>
        <p:txBody>
          <a:bodyPr>
            <a:normAutofit fontScale="90000"/>
          </a:bodyPr>
          <a:lstStyle/>
          <a:p>
            <a:r>
              <a:rPr lang="en-TT" dirty="0" smtClean="0"/>
              <a:t>UNIT 6</a:t>
            </a:r>
            <a:br>
              <a:rPr lang="en-TT" dirty="0" smtClean="0"/>
            </a:br>
            <a:r>
              <a:rPr lang="en-TT" dirty="0" smtClean="0"/>
              <a:t>ORGANISATION OF THE FACTORS OF PRODUCTION</a:t>
            </a:r>
            <a:endParaRPr lang="en-GB" dirty="0"/>
          </a:p>
        </p:txBody>
      </p:sp>
      <p:sp>
        <p:nvSpPr>
          <p:cNvPr id="3" name="Subtitle 2"/>
          <p:cNvSpPr>
            <a:spLocks noGrp="1"/>
          </p:cNvSpPr>
          <p:nvPr>
            <p:ph type="subTitle" idx="1"/>
          </p:nvPr>
        </p:nvSpPr>
        <p:spPr>
          <a:xfrm>
            <a:off x="533400" y="3228536"/>
            <a:ext cx="7854696" cy="1136568"/>
          </a:xfrm>
        </p:spPr>
        <p:txBody>
          <a:bodyPr>
            <a:normAutofit/>
          </a:bodyPr>
          <a:lstStyle/>
          <a:p>
            <a:r>
              <a:rPr lang="en-TT" sz="4400" b="1" dirty="0" smtClean="0">
                <a:solidFill>
                  <a:srgbClr val="C00000"/>
                </a:solidFill>
              </a:rPr>
              <a:t>PRODUCTION LEVELS</a:t>
            </a:r>
            <a:endParaRPr lang="en-GB" sz="4400" b="1" dirty="0">
              <a:solidFill>
                <a:srgbClr val="C00000"/>
              </a:solidFill>
            </a:endParaRPr>
          </a:p>
        </p:txBody>
      </p:sp>
      <p:pic>
        <p:nvPicPr>
          <p:cNvPr id="7" name="Picture 6" descr="download (46).jpg"/>
          <p:cNvPicPr>
            <a:picLocks noChangeAspect="1"/>
          </p:cNvPicPr>
          <p:nvPr/>
        </p:nvPicPr>
        <p:blipFill>
          <a:blip r:embed="rId2" cstate="print"/>
          <a:stretch>
            <a:fillRect/>
          </a:stretch>
        </p:blipFill>
        <p:spPr>
          <a:xfrm>
            <a:off x="1763688" y="4221088"/>
            <a:ext cx="5688632" cy="20882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The Division of Production</a:t>
            </a:r>
            <a:endParaRPr lang="en-GB" dirty="0"/>
          </a:p>
        </p:txBody>
      </p:sp>
      <p:sp>
        <p:nvSpPr>
          <p:cNvPr id="3" name="Content Placeholder 2"/>
          <p:cNvSpPr>
            <a:spLocks noGrp="1"/>
          </p:cNvSpPr>
          <p:nvPr>
            <p:ph idx="1"/>
          </p:nvPr>
        </p:nvSpPr>
        <p:spPr/>
        <p:txBody>
          <a:bodyPr>
            <a:normAutofit lnSpcReduction="10000"/>
          </a:bodyPr>
          <a:lstStyle/>
          <a:p>
            <a:pPr>
              <a:buNone/>
            </a:pPr>
            <a:r>
              <a:rPr lang="en-TT" dirty="0" smtClean="0"/>
              <a:t>This can be arranged in sequence as follows:</a:t>
            </a:r>
          </a:p>
          <a:p>
            <a:pPr>
              <a:buNone/>
            </a:pPr>
            <a:endParaRPr lang="en-TT" dirty="0" smtClean="0"/>
          </a:p>
          <a:p>
            <a:pPr marL="571500" indent="-571500">
              <a:buFont typeface="+mj-lt"/>
              <a:buAutoNum type="romanLcPeriod"/>
            </a:pPr>
            <a:r>
              <a:rPr lang="en-TT" b="1" dirty="0" smtClean="0"/>
              <a:t>Primary Production </a:t>
            </a:r>
            <a:r>
              <a:rPr lang="en-TT" dirty="0" smtClean="0"/>
              <a:t>– relates to industries concerned with providing goods in its raw state.</a:t>
            </a:r>
          </a:p>
          <a:p>
            <a:pPr marL="571500" indent="-571500">
              <a:buFont typeface="+mj-lt"/>
              <a:buAutoNum type="romanLcPeriod"/>
            </a:pPr>
            <a:endParaRPr lang="en-TT" dirty="0" smtClean="0"/>
          </a:p>
          <a:p>
            <a:pPr marL="571500" indent="-571500">
              <a:buFont typeface="+mj-lt"/>
              <a:buAutoNum type="romanLcPeriod"/>
            </a:pPr>
            <a:r>
              <a:rPr lang="en-TT" b="1" dirty="0" smtClean="0"/>
              <a:t>Secondary Production </a:t>
            </a:r>
            <a:r>
              <a:rPr lang="en-TT" dirty="0" smtClean="0"/>
              <a:t>– relates to products, i.e. Manufacturing and Construction industries.</a:t>
            </a:r>
          </a:p>
          <a:p>
            <a:pPr marL="571500" indent="-571500">
              <a:buFont typeface="+mj-lt"/>
              <a:buAutoNum type="romanLcPeriod"/>
            </a:pPr>
            <a:endParaRPr lang="en-TT" dirty="0" smtClean="0"/>
          </a:p>
          <a:p>
            <a:pPr marL="571500" indent="-571500">
              <a:buFont typeface="+mj-lt"/>
              <a:buAutoNum type="romanLcPeriod"/>
            </a:pPr>
            <a:r>
              <a:rPr lang="en-TT" b="1" dirty="0" smtClean="0"/>
              <a:t>Tertiary production </a:t>
            </a:r>
            <a:r>
              <a:rPr lang="en-TT" dirty="0" smtClean="0"/>
              <a:t>– relates to commerce, personal and public services.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NATURAL RESOURCES OF THE CARIBBEAN</a:t>
            </a:r>
            <a:endParaRPr lang="en-GB" dirty="0"/>
          </a:p>
        </p:txBody>
      </p:sp>
      <p:sp>
        <p:nvSpPr>
          <p:cNvPr id="3" name="Content Placeholder 2"/>
          <p:cNvSpPr>
            <a:spLocks noGrp="1"/>
          </p:cNvSpPr>
          <p:nvPr>
            <p:ph idx="1"/>
          </p:nvPr>
        </p:nvSpPr>
        <p:spPr/>
        <p:txBody>
          <a:bodyPr/>
          <a:lstStyle/>
          <a:p>
            <a:pPr>
              <a:buNone/>
            </a:pPr>
            <a:r>
              <a:rPr lang="en-TT" b="1" dirty="0" smtClean="0"/>
              <a:t>COUNTRY	RESOURCE	   PRIMARY	       SECONDARY</a:t>
            </a:r>
          </a:p>
          <a:p>
            <a:pPr>
              <a:buNone/>
            </a:pPr>
            <a:r>
              <a:rPr lang="en-TT" sz="1800" dirty="0" smtClean="0"/>
              <a:t>Barbados		Natural Gas	     Agriculture, sugar          Rum, garments, </a:t>
            </a:r>
          </a:p>
          <a:p>
            <a:pPr>
              <a:buNone/>
            </a:pPr>
            <a:r>
              <a:rPr lang="en-TT" sz="1800" dirty="0" smtClean="0"/>
              <a:t>                                                                      cane, mining of               electronics</a:t>
            </a:r>
          </a:p>
          <a:p>
            <a:pPr>
              <a:buNone/>
            </a:pPr>
            <a:r>
              <a:rPr lang="en-TT" sz="1800" dirty="0" smtClean="0"/>
              <a:t>                                                                        oil, gas</a:t>
            </a:r>
          </a:p>
          <a:p>
            <a:pPr>
              <a:buNone/>
            </a:pPr>
            <a:endParaRPr lang="en-TT" sz="1800" dirty="0" smtClean="0"/>
          </a:p>
          <a:p>
            <a:pPr>
              <a:buNone/>
            </a:pPr>
            <a:r>
              <a:rPr lang="en-TT" sz="1800" dirty="0" smtClean="0"/>
              <a:t>Guyana		Bauxite, diamonds    Agriculture, mining,      Processed food,</a:t>
            </a:r>
          </a:p>
          <a:p>
            <a:pPr>
              <a:buNone/>
            </a:pPr>
            <a:r>
              <a:rPr lang="en-TT" sz="1800" dirty="0" smtClean="0"/>
              <a:t>		                 gold, manganese,	        forestry                           garments, rum,</a:t>
            </a:r>
          </a:p>
          <a:p>
            <a:pPr>
              <a:buNone/>
            </a:pPr>
            <a:r>
              <a:rPr lang="en-TT" sz="1800" dirty="0" smtClean="0"/>
              <a:t>			  land					alumina, 							jewellery 							production</a:t>
            </a:r>
          </a:p>
          <a:p>
            <a:pPr>
              <a:buNone/>
            </a:pPr>
            <a:endParaRPr lang="en-TT" sz="1800" dirty="0" smtClean="0"/>
          </a:p>
          <a:p>
            <a:pPr>
              <a:buNone/>
            </a:pPr>
            <a:r>
              <a:rPr lang="en-TT" sz="1800" dirty="0" smtClean="0"/>
              <a:t>Jamaica		Bauxite, marble,	      Agriculture, mining,	Soap, leather,</a:t>
            </a:r>
          </a:p>
          <a:p>
            <a:pPr>
              <a:buNone/>
            </a:pPr>
            <a:r>
              <a:rPr lang="en-TT" sz="1800" dirty="0" smtClean="0"/>
              <a:t>                                  gypsum, glass	         bauxite, forestry              garments, rum</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dirty="0" smtClean="0"/>
              <a:t>NATURAL RESOURCES OF THE CARIBBEAN continued</a:t>
            </a:r>
            <a:endParaRPr lang="en-GB" dirty="0"/>
          </a:p>
        </p:txBody>
      </p:sp>
      <p:sp>
        <p:nvSpPr>
          <p:cNvPr id="3" name="Content Placeholder 2"/>
          <p:cNvSpPr>
            <a:spLocks noGrp="1"/>
          </p:cNvSpPr>
          <p:nvPr>
            <p:ph idx="1"/>
          </p:nvPr>
        </p:nvSpPr>
        <p:spPr/>
        <p:txBody>
          <a:bodyPr/>
          <a:lstStyle/>
          <a:p>
            <a:pPr>
              <a:buNone/>
            </a:pPr>
            <a:r>
              <a:rPr lang="en-TT" b="1" dirty="0" smtClean="0"/>
              <a:t>COUNTRY	RESOURCE	   PRIMARY	       SECONDARY</a:t>
            </a:r>
          </a:p>
          <a:p>
            <a:pPr marL="0" indent="0">
              <a:spcBef>
                <a:spcPts val="0"/>
              </a:spcBef>
              <a:buNone/>
            </a:pPr>
            <a:r>
              <a:rPr lang="en-TT" sz="1800" b="1" dirty="0" smtClean="0"/>
              <a:t>Jamaica</a:t>
            </a:r>
            <a:r>
              <a:rPr lang="en-TT" sz="1800" dirty="0" smtClean="0"/>
              <a:t>		Bauxite, marble,	      Agriculture, mining,	Soap, leather,</a:t>
            </a:r>
          </a:p>
          <a:p>
            <a:pPr marL="0" indent="0">
              <a:spcBef>
                <a:spcPts val="0"/>
              </a:spcBef>
              <a:buNone/>
            </a:pPr>
            <a:r>
              <a:rPr lang="en-TT" sz="1800" dirty="0" smtClean="0"/>
              <a:t>                                 gypsum, glass	         bauxite, forestry             garments, rum</a:t>
            </a:r>
            <a:endParaRPr lang="en-GB" sz="1800" dirty="0" smtClean="0"/>
          </a:p>
          <a:p>
            <a:pPr marL="0" indent="0">
              <a:spcBef>
                <a:spcPts val="0"/>
              </a:spcBef>
              <a:buNone/>
            </a:pPr>
            <a:r>
              <a:rPr lang="en-TT" b="1" dirty="0" smtClean="0"/>
              <a:t>	            </a:t>
            </a:r>
            <a:r>
              <a:rPr lang="en-TT" sz="1800" dirty="0" smtClean="0"/>
              <a:t>silica sand, land				  alumina</a:t>
            </a:r>
          </a:p>
          <a:p>
            <a:pPr marL="0" indent="0">
              <a:spcBef>
                <a:spcPts val="0"/>
              </a:spcBef>
              <a:buNone/>
            </a:pPr>
            <a:r>
              <a:rPr lang="en-TT" sz="1800" dirty="0" smtClean="0"/>
              <a:t>							   lumber</a:t>
            </a:r>
          </a:p>
          <a:p>
            <a:pPr marL="0" indent="0">
              <a:spcBef>
                <a:spcPts val="0"/>
              </a:spcBef>
              <a:buNone/>
            </a:pPr>
            <a:endParaRPr lang="en-TT" sz="1800" dirty="0" smtClean="0"/>
          </a:p>
          <a:p>
            <a:pPr marL="0" indent="0">
              <a:spcBef>
                <a:spcPts val="0"/>
              </a:spcBef>
              <a:buNone/>
            </a:pPr>
            <a:endParaRPr lang="en-TT" sz="1800" dirty="0" smtClean="0"/>
          </a:p>
          <a:p>
            <a:pPr marL="0" indent="0">
              <a:spcBef>
                <a:spcPts val="0"/>
              </a:spcBef>
              <a:buNone/>
            </a:pPr>
            <a:r>
              <a:rPr lang="en-TT" sz="1800" b="1" dirty="0" smtClean="0"/>
              <a:t>Trinidad &amp;</a:t>
            </a:r>
            <a:r>
              <a:rPr lang="en-TT" sz="1800" dirty="0" smtClean="0"/>
              <a:t>	Iron ore, pitch,	      Mining, oil, pitch	Asphalt, petro-</a:t>
            </a:r>
          </a:p>
          <a:p>
            <a:pPr marL="0" indent="0">
              <a:spcBef>
                <a:spcPts val="0"/>
              </a:spcBef>
              <a:buNone/>
            </a:pPr>
            <a:r>
              <a:rPr lang="en-TT" sz="1800" b="1" dirty="0" smtClean="0"/>
              <a:t>Tobago </a:t>
            </a:r>
            <a:r>
              <a:rPr lang="en-TT" sz="1800" dirty="0" smtClean="0"/>
              <a:t>                    gypsum, lime-              gas, agriculture	chemicals, glass-</a:t>
            </a:r>
          </a:p>
          <a:p>
            <a:pPr marL="0" indent="0">
              <a:spcBef>
                <a:spcPts val="0"/>
              </a:spcBef>
              <a:buNone/>
            </a:pPr>
            <a:r>
              <a:rPr lang="en-TT" sz="1800" dirty="0" smtClean="0"/>
              <a:t>                                  stone, sand, oil,	                                                making, roofing</a:t>
            </a:r>
          </a:p>
          <a:p>
            <a:pPr marL="0" indent="0">
              <a:spcBef>
                <a:spcPts val="0"/>
              </a:spcBef>
              <a:buNone/>
            </a:pPr>
            <a:r>
              <a:rPr lang="en-TT" sz="1800" dirty="0" smtClean="0"/>
              <a:t>                                  natural gas, land			                 materials</a:t>
            </a: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t>Preview of next lesson</a:t>
            </a:r>
            <a:endParaRPr lang="en-GB" dirty="0"/>
          </a:p>
        </p:txBody>
      </p:sp>
      <p:sp>
        <p:nvSpPr>
          <p:cNvPr id="3" name="Content Placeholder 2"/>
          <p:cNvSpPr>
            <a:spLocks noGrp="1"/>
          </p:cNvSpPr>
          <p:nvPr>
            <p:ph idx="1"/>
          </p:nvPr>
        </p:nvSpPr>
        <p:spPr/>
        <p:txBody>
          <a:bodyPr/>
          <a:lstStyle/>
          <a:p>
            <a:r>
              <a:rPr lang="en-TT" smtClean="0"/>
              <a:t>What business can I open at home?</a:t>
            </a:r>
            <a:endParaRPr lang="en-TT" dirty="0" smtClean="0"/>
          </a:p>
          <a:p>
            <a:endParaRPr lang="en-GB" dirty="0"/>
          </a:p>
        </p:txBody>
      </p:sp>
      <p:pic>
        <p:nvPicPr>
          <p:cNvPr id="8" name="Picture 7" descr="images (94).jpg"/>
          <p:cNvPicPr>
            <a:picLocks noChangeAspect="1"/>
          </p:cNvPicPr>
          <p:nvPr/>
        </p:nvPicPr>
        <p:blipFill>
          <a:blip r:embed="rId3" cstate="print"/>
          <a:stretch>
            <a:fillRect/>
          </a:stretch>
        </p:blipFill>
        <p:spPr>
          <a:xfrm>
            <a:off x="1259632" y="2564904"/>
            <a:ext cx="6480720" cy="3403079"/>
          </a:xfrm>
          <a:prstGeom prst="rect">
            <a:avLst/>
          </a:prstGeom>
        </p:spPr>
      </p:pic>
    </p:spTree>
  </p:cSld>
  <p:clrMapOvr>
    <a:masterClrMapping/>
  </p:clrMapOvr>
  <p:transition>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Objectives </a:t>
            </a:r>
            <a:endParaRPr lang="en-GB" dirty="0"/>
          </a:p>
        </p:txBody>
      </p:sp>
      <p:sp>
        <p:nvSpPr>
          <p:cNvPr id="3" name="Content Placeholder 2"/>
          <p:cNvSpPr>
            <a:spLocks noGrp="1"/>
          </p:cNvSpPr>
          <p:nvPr>
            <p:ph idx="1"/>
          </p:nvPr>
        </p:nvSpPr>
        <p:spPr>
          <a:xfrm>
            <a:off x="457200" y="1844824"/>
            <a:ext cx="8229600" cy="4479776"/>
          </a:xfrm>
        </p:spPr>
        <p:txBody>
          <a:bodyPr>
            <a:normAutofit/>
          </a:bodyPr>
          <a:lstStyle/>
          <a:p>
            <a:pPr marL="571500" indent="-571500">
              <a:buFont typeface="+mj-lt"/>
              <a:buAutoNum type="romanUcPeriod"/>
            </a:pPr>
            <a:endParaRPr lang="en-TT" dirty="0" smtClean="0"/>
          </a:p>
          <a:p>
            <a:pPr marL="571500" indent="-571500">
              <a:buFont typeface="+mj-lt"/>
              <a:buAutoNum type="romanUcPeriod"/>
            </a:pPr>
            <a:r>
              <a:rPr lang="en-TT" dirty="0" smtClean="0"/>
              <a:t>Define Subsistence Production.</a:t>
            </a:r>
          </a:p>
          <a:p>
            <a:pPr marL="571500" indent="-571500">
              <a:buFont typeface="+mj-lt"/>
              <a:buAutoNum type="romanUcPeriod"/>
            </a:pPr>
            <a:r>
              <a:rPr lang="en-TT" dirty="0" smtClean="0"/>
              <a:t>Define Domestic Production.</a:t>
            </a:r>
          </a:p>
          <a:p>
            <a:pPr marL="571500" indent="-571500">
              <a:buFont typeface="+mj-lt"/>
              <a:buAutoNum type="romanUcPeriod"/>
            </a:pPr>
            <a:r>
              <a:rPr lang="en-TT" dirty="0" smtClean="0"/>
              <a:t>Define Surplus Production.</a:t>
            </a:r>
          </a:p>
          <a:p>
            <a:pPr marL="571500" indent="-571500">
              <a:buFont typeface="+mj-lt"/>
              <a:buAutoNum type="romanUcPeriod"/>
            </a:pPr>
            <a:r>
              <a:rPr lang="en-TT" dirty="0" smtClean="0"/>
              <a:t>Identify the various types of Production.</a:t>
            </a:r>
          </a:p>
          <a:p>
            <a:pPr marL="571500" indent="-571500">
              <a:buFont typeface="+mj-lt"/>
              <a:buAutoNum type="romanUcPeriod"/>
            </a:pPr>
            <a:r>
              <a:rPr lang="en-TT" dirty="0" smtClean="0"/>
              <a:t>Differentiate between goods and services .</a:t>
            </a:r>
          </a:p>
          <a:p>
            <a:pPr marL="571500" indent="-571500">
              <a:buFont typeface="+mj-lt"/>
              <a:buAutoNum type="romanUcPeriod"/>
            </a:pPr>
            <a:r>
              <a:rPr lang="en-TT" dirty="0" smtClean="0"/>
              <a:t>Identify the branches of production.</a:t>
            </a:r>
          </a:p>
          <a:p>
            <a:pPr marL="571500" indent="-571500">
              <a:buFont typeface="+mj-lt"/>
              <a:buAutoNum type="romanUcPeriod"/>
            </a:pPr>
            <a:r>
              <a:rPr lang="en-TT" dirty="0" smtClean="0"/>
              <a:t>Identify the sequence of the division of production.</a:t>
            </a:r>
          </a:p>
          <a:p>
            <a:pPr marL="571500" indent="-571500">
              <a:buFont typeface="+mj-lt"/>
              <a:buAutoNum type="romanUcPeriod"/>
            </a:pPr>
            <a:r>
              <a:rPr lang="en-TT" dirty="0" smtClean="0"/>
              <a:t>Identify the natural resources of the Caribbean.</a:t>
            </a:r>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None/>
            </a:pPr>
            <a:endParaRPr lang="en-TT" dirty="0" smtClean="0"/>
          </a:p>
          <a:p>
            <a:pPr marL="571500" indent="-571500">
              <a:buNone/>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pPr marL="571500" indent="-571500">
              <a:buFont typeface="+mj-lt"/>
              <a:buAutoNum type="romanUcPeriod"/>
            </a:pPr>
            <a:endParaRPr lang="en-TT" dirty="0" smtClean="0"/>
          </a:p>
          <a:p>
            <a:endParaRPr lang="en-TT"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Review of </a:t>
            </a:r>
            <a:r>
              <a:rPr lang="en-TT" smtClean="0"/>
              <a:t>Lesson </a:t>
            </a:r>
            <a:endParaRPr lang="en-GB" dirty="0"/>
          </a:p>
        </p:txBody>
      </p:sp>
      <p:sp>
        <p:nvSpPr>
          <p:cNvPr id="3" name="Content Placeholder 2"/>
          <p:cNvSpPr>
            <a:spLocks noGrp="1"/>
          </p:cNvSpPr>
          <p:nvPr>
            <p:ph idx="1"/>
          </p:nvPr>
        </p:nvSpPr>
        <p:spPr/>
        <p:txBody>
          <a:bodyPr>
            <a:normAutofit/>
          </a:bodyPr>
          <a:lstStyle/>
          <a:p>
            <a:pPr marL="571500" indent="-571500">
              <a:buFont typeface="+mj-lt"/>
              <a:buAutoNum type="arabicParenR"/>
            </a:pPr>
            <a:r>
              <a:rPr lang="en-TT" dirty="0" smtClean="0"/>
              <a:t>Define Migration.</a:t>
            </a:r>
          </a:p>
          <a:p>
            <a:pPr marL="571500" indent="-571500">
              <a:buFont typeface="+mj-lt"/>
              <a:buAutoNum type="arabicParenR"/>
            </a:pPr>
            <a:endParaRPr lang="en-TT" dirty="0" smtClean="0"/>
          </a:p>
          <a:p>
            <a:pPr marL="571500" indent="-571500">
              <a:buFont typeface="+mj-lt"/>
              <a:buAutoNum type="arabicParenR"/>
            </a:pPr>
            <a:r>
              <a:rPr lang="en-TT" dirty="0" smtClean="0"/>
              <a:t>Identify the reasons for migration.</a:t>
            </a:r>
          </a:p>
          <a:p>
            <a:pPr marL="571500" indent="-571500">
              <a:buFont typeface="+mj-lt"/>
              <a:buAutoNum type="arabicParenR"/>
            </a:pPr>
            <a:endParaRPr lang="en-TT" dirty="0" smtClean="0"/>
          </a:p>
          <a:p>
            <a:pPr marL="571500" indent="-571500">
              <a:buFont typeface="+mj-lt"/>
              <a:buAutoNum type="arabicParenR"/>
            </a:pPr>
            <a:r>
              <a:rPr lang="en-TT" dirty="0" smtClean="0"/>
              <a:t>Describe the effects of migration.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t>SUBSISTENCE PRODUCTION</a:t>
            </a:r>
            <a:endParaRPr lang="en-GB" dirty="0"/>
          </a:p>
        </p:txBody>
      </p:sp>
      <p:sp>
        <p:nvSpPr>
          <p:cNvPr id="3" name="Content Placeholder 2"/>
          <p:cNvSpPr>
            <a:spLocks noGrp="1"/>
          </p:cNvSpPr>
          <p:nvPr>
            <p:ph idx="1"/>
          </p:nvPr>
        </p:nvSpPr>
        <p:spPr/>
        <p:txBody>
          <a:bodyPr>
            <a:normAutofit/>
          </a:bodyPr>
          <a:lstStyle/>
          <a:p>
            <a:pPr algn="ctr">
              <a:buNone/>
            </a:pPr>
            <a:r>
              <a:rPr lang="en-TT" b="1" i="1" dirty="0" smtClean="0"/>
              <a:t>This is production at the basic level where the family does work just to provide for its basic needs of food, clothing and shelter</a:t>
            </a:r>
            <a:r>
              <a:rPr lang="en-TT" i="1" dirty="0" smtClean="0"/>
              <a:t>.</a:t>
            </a:r>
          </a:p>
          <a:p>
            <a:pPr>
              <a:buNone/>
            </a:pPr>
            <a:endParaRPr lang="en-TT" dirty="0" smtClean="0"/>
          </a:p>
          <a:p>
            <a:pPr>
              <a:buFont typeface="Wingdings" pitchFamily="2" charset="2"/>
              <a:buChar char="v"/>
            </a:pPr>
            <a:r>
              <a:rPr lang="en-TT" dirty="0" smtClean="0"/>
              <a:t>This type of production is still practised in some parts of Africa, Asia and in the Caribbean.</a:t>
            </a:r>
          </a:p>
          <a:p>
            <a:pPr marL="571500" indent="-571500">
              <a:buFont typeface="+mj-lt"/>
              <a:buAutoNum type="romanLcPeriod"/>
            </a:pPr>
            <a:endParaRPr lang="en-TT" dirty="0" smtClean="0"/>
          </a:p>
          <a:p>
            <a:pPr algn="ctr">
              <a:buNone/>
            </a:pPr>
            <a:endParaRPr lang="en-TT" i="1" dirty="0" smtClean="0"/>
          </a:p>
          <a:p>
            <a:pPr>
              <a:buNone/>
            </a:pPr>
            <a:endParaRPr lang="en-TT"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dirty="0" smtClean="0"/>
              <a:t>DOMESTIC PRODUCTION</a:t>
            </a:r>
            <a:endParaRPr lang="en-GB" dirty="0"/>
          </a:p>
        </p:txBody>
      </p:sp>
      <p:sp>
        <p:nvSpPr>
          <p:cNvPr id="3" name="Content Placeholder 2"/>
          <p:cNvSpPr>
            <a:spLocks noGrp="1"/>
          </p:cNvSpPr>
          <p:nvPr>
            <p:ph idx="1"/>
          </p:nvPr>
        </p:nvSpPr>
        <p:spPr/>
        <p:txBody>
          <a:bodyPr>
            <a:normAutofit/>
          </a:bodyPr>
          <a:lstStyle/>
          <a:p>
            <a:pPr algn="ctr">
              <a:buNone/>
            </a:pPr>
            <a:r>
              <a:rPr lang="en-TT" b="1" i="1" dirty="0" smtClean="0"/>
              <a:t>Is the production of goods and services for the needs of the family and the country</a:t>
            </a:r>
            <a:r>
              <a:rPr lang="en-TT" i="1" dirty="0" smtClean="0"/>
              <a:t>. </a:t>
            </a:r>
            <a:r>
              <a:rPr lang="en-TT" b="1" i="1" dirty="0" smtClean="0"/>
              <a:t>Surplus is traded within communities inside a country.</a:t>
            </a:r>
          </a:p>
          <a:p>
            <a:pPr>
              <a:buNone/>
            </a:pPr>
            <a:endParaRPr lang="en-TT" dirty="0" smtClean="0"/>
          </a:p>
          <a:p>
            <a:pPr>
              <a:buFont typeface="Wingdings" pitchFamily="2" charset="2"/>
              <a:buChar char="v"/>
            </a:pPr>
            <a:r>
              <a:rPr lang="en-TT" dirty="0" smtClean="0"/>
              <a:t>Some Caribbean countries are self sufficient in the production of some goods that they do not have to import these goods.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dirty="0" smtClean="0"/>
              <a:t>SURPLUS PRODUCTION</a:t>
            </a:r>
            <a:endParaRPr lang="en-GB" dirty="0"/>
          </a:p>
        </p:txBody>
      </p:sp>
      <p:sp>
        <p:nvSpPr>
          <p:cNvPr id="3" name="Content Placeholder 2"/>
          <p:cNvSpPr>
            <a:spLocks noGrp="1"/>
          </p:cNvSpPr>
          <p:nvPr>
            <p:ph idx="1"/>
          </p:nvPr>
        </p:nvSpPr>
        <p:spPr/>
        <p:txBody>
          <a:bodyPr>
            <a:normAutofit/>
          </a:bodyPr>
          <a:lstStyle/>
          <a:p>
            <a:pPr algn="ctr">
              <a:buNone/>
            </a:pPr>
            <a:r>
              <a:rPr lang="en-TT" b="1" i="1" dirty="0" smtClean="0"/>
              <a:t>This is where countries produce for export</a:t>
            </a:r>
            <a:r>
              <a:rPr lang="en-TT" i="1"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dirty="0" smtClean="0"/>
              <a:t>TYPES OF PRODUCTION</a:t>
            </a:r>
            <a:endParaRPr lang="en-GB" dirty="0"/>
          </a:p>
        </p:txBody>
      </p:sp>
      <p:sp>
        <p:nvSpPr>
          <p:cNvPr id="3" name="Content Placeholder 2"/>
          <p:cNvSpPr>
            <a:spLocks noGrp="1"/>
          </p:cNvSpPr>
          <p:nvPr>
            <p:ph idx="1"/>
          </p:nvPr>
        </p:nvSpPr>
        <p:spPr/>
        <p:txBody>
          <a:bodyPr>
            <a:normAutofit fontScale="77500" lnSpcReduction="20000"/>
          </a:bodyPr>
          <a:lstStyle/>
          <a:p>
            <a:pPr marL="571500" indent="-571500">
              <a:buFont typeface="+mj-lt"/>
              <a:buAutoNum type="romanLcPeriod"/>
            </a:pPr>
            <a:r>
              <a:rPr lang="en-TT" b="1" dirty="0" smtClean="0"/>
              <a:t>Extractive </a:t>
            </a:r>
            <a:r>
              <a:rPr lang="en-TT" dirty="0" smtClean="0"/>
              <a:t>– primary production or goods in the raw state. E.g. Agriculture, mining and fishing.</a:t>
            </a:r>
          </a:p>
          <a:p>
            <a:pPr marL="571500" indent="-571500">
              <a:buFont typeface="+mj-lt"/>
              <a:buAutoNum type="romanLcPeriod"/>
            </a:pPr>
            <a:endParaRPr lang="en-TT" dirty="0" smtClean="0"/>
          </a:p>
          <a:p>
            <a:pPr marL="571500" indent="-571500">
              <a:buFont typeface="+mj-lt"/>
              <a:buAutoNum type="romanLcPeriod"/>
            </a:pPr>
            <a:r>
              <a:rPr lang="en-TT" b="1" dirty="0" smtClean="0"/>
              <a:t>Manufacturing</a:t>
            </a:r>
            <a:r>
              <a:rPr lang="en-TT" dirty="0" smtClean="0"/>
              <a:t> – is the second stage of production where the state of primary goods is changed. E.g. Fish may be salted or fried, bauxite may be changed to alumina and aluminium.</a:t>
            </a:r>
          </a:p>
          <a:p>
            <a:pPr marL="571500" indent="-571500">
              <a:buFont typeface="+mj-lt"/>
              <a:buAutoNum type="romanLcPeriod"/>
            </a:pPr>
            <a:endParaRPr lang="en-TT" dirty="0" smtClean="0"/>
          </a:p>
          <a:p>
            <a:pPr marL="571500" indent="-571500">
              <a:buFont typeface="+mj-lt"/>
              <a:buAutoNum type="romanLcPeriod"/>
            </a:pPr>
            <a:r>
              <a:rPr lang="en-TT" b="1" dirty="0" smtClean="0"/>
              <a:t>Construction</a:t>
            </a:r>
            <a:r>
              <a:rPr lang="en-TT" dirty="0" smtClean="0"/>
              <a:t> – is also considered as secondary production where manufactured goods are assembled. E.g. Building of houses, roads, bridges and swimming pools.</a:t>
            </a:r>
          </a:p>
          <a:p>
            <a:pPr marL="571500" indent="-571500">
              <a:buFont typeface="+mj-lt"/>
              <a:buAutoNum type="romanLcPeriod"/>
            </a:pPr>
            <a:endParaRPr lang="en-TT" dirty="0" smtClean="0"/>
          </a:p>
          <a:p>
            <a:pPr marL="571500" indent="-571500">
              <a:buFont typeface="+mj-lt"/>
              <a:buAutoNum type="romanLcPeriod"/>
            </a:pPr>
            <a:r>
              <a:rPr lang="en-TT" b="1" dirty="0" smtClean="0"/>
              <a:t>Service or tertiary production </a:t>
            </a:r>
            <a:r>
              <a:rPr lang="en-TT" dirty="0" smtClean="0"/>
              <a:t>– covers commercial services vital for goods to reach buyers, or personal and public services which make the production of goods possible by providing the social structure in which it can operate.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dirty="0" smtClean="0"/>
              <a:t>Consumer or Producer Goods</a:t>
            </a:r>
            <a:endParaRPr lang="en-GB" dirty="0"/>
          </a:p>
        </p:txBody>
      </p:sp>
      <p:sp>
        <p:nvSpPr>
          <p:cNvPr id="3" name="Content Placeholder 2"/>
          <p:cNvSpPr>
            <a:spLocks noGrp="1"/>
          </p:cNvSpPr>
          <p:nvPr>
            <p:ph idx="1"/>
          </p:nvPr>
        </p:nvSpPr>
        <p:spPr/>
        <p:txBody>
          <a:bodyPr>
            <a:normAutofit fontScale="92500" lnSpcReduction="10000"/>
          </a:bodyPr>
          <a:lstStyle/>
          <a:p>
            <a:pPr>
              <a:buNone/>
            </a:pPr>
            <a:endParaRPr lang="en-TT" dirty="0" smtClean="0"/>
          </a:p>
          <a:p>
            <a:pPr marL="514350" indent="-514350">
              <a:buFont typeface="+mj-lt"/>
              <a:buAutoNum type="arabicPeriod"/>
            </a:pPr>
            <a:r>
              <a:rPr lang="en-TT" b="1" dirty="0" smtClean="0"/>
              <a:t>Goods </a:t>
            </a:r>
            <a:r>
              <a:rPr lang="en-TT" dirty="0" smtClean="0"/>
              <a:t>are classified as either consumer goods or producer goods based on their use.</a:t>
            </a:r>
          </a:p>
          <a:p>
            <a:pPr>
              <a:buNone/>
            </a:pPr>
            <a:endParaRPr lang="en-TT" dirty="0" smtClean="0"/>
          </a:p>
          <a:p>
            <a:pPr marL="514350" indent="-514350">
              <a:buFont typeface="+mj-lt"/>
              <a:buAutoNum type="arabicPeriod" startAt="2"/>
            </a:pPr>
            <a:r>
              <a:rPr lang="en-TT" b="1" dirty="0" smtClean="0"/>
              <a:t>Services</a:t>
            </a:r>
            <a:r>
              <a:rPr lang="en-TT" dirty="0" smtClean="0"/>
              <a:t> are classified as either direct services or commercial services.</a:t>
            </a:r>
          </a:p>
          <a:p>
            <a:pPr marL="514350" indent="-514350">
              <a:buFont typeface="+mj-lt"/>
              <a:buAutoNum type="alphaLcPeriod"/>
            </a:pPr>
            <a:r>
              <a:rPr lang="en-TT" i="1" dirty="0" smtClean="0"/>
              <a:t>Direct services </a:t>
            </a:r>
            <a:r>
              <a:rPr lang="en-TT" dirty="0" smtClean="0"/>
              <a:t>are productive in themselves because they satisfy wants directly, e.g., a hairdresser.</a:t>
            </a:r>
          </a:p>
          <a:p>
            <a:pPr marL="514350" indent="-514350">
              <a:buFont typeface="+mj-lt"/>
              <a:buAutoNum type="alphaLcPeriod"/>
            </a:pPr>
            <a:r>
              <a:rPr lang="en-TT" i="1" dirty="0" smtClean="0"/>
              <a:t>Commercial services </a:t>
            </a:r>
            <a:r>
              <a:rPr lang="en-TT" dirty="0" smtClean="0"/>
              <a:t>involve trade and anything that helps to distribute or to bring goods from the producer to the consumer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BRANCHES OF PRODUCTION</a:t>
            </a:r>
            <a:endParaRPr lang="en-GB" dirty="0"/>
          </a:p>
        </p:txBody>
      </p:sp>
      <p:sp>
        <p:nvSpPr>
          <p:cNvPr id="3" name="Content Placeholder 2"/>
          <p:cNvSpPr>
            <a:spLocks noGrp="1"/>
          </p:cNvSpPr>
          <p:nvPr>
            <p:ph idx="1"/>
          </p:nvPr>
        </p:nvSpPr>
        <p:spPr>
          <a:xfrm>
            <a:off x="457200" y="1935480"/>
            <a:ext cx="8507288" cy="4389120"/>
          </a:xfrm>
        </p:spPr>
        <p:txBody>
          <a:bodyPr>
            <a:normAutofit/>
          </a:bodyPr>
          <a:lstStyle/>
          <a:p>
            <a:pPr>
              <a:buNone/>
            </a:pPr>
            <a:r>
              <a:rPr lang="en-TT" sz="1400" dirty="0" smtClean="0"/>
              <a:t>						PRODUCTION</a:t>
            </a:r>
          </a:p>
          <a:p>
            <a:pPr>
              <a:buNone/>
            </a:pPr>
            <a:r>
              <a:rPr lang="en-TT" sz="1400" dirty="0" smtClean="0"/>
              <a:t>		</a:t>
            </a:r>
          </a:p>
          <a:p>
            <a:pPr>
              <a:buNone/>
            </a:pPr>
            <a:r>
              <a:rPr lang="en-TT" sz="1400" dirty="0" smtClean="0"/>
              <a:t>		Industry  				Commerce  	Personal and </a:t>
            </a:r>
          </a:p>
          <a:p>
            <a:pPr>
              <a:buNone/>
            </a:pPr>
            <a:r>
              <a:rPr lang="en-TT" sz="1400" dirty="0" smtClean="0"/>
              <a:t>								public services</a:t>
            </a:r>
          </a:p>
          <a:p>
            <a:pPr>
              <a:buNone/>
            </a:pPr>
            <a:endParaRPr lang="en-TT" sz="1400" dirty="0" smtClean="0"/>
          </a:p>
          <a:p>
            <a:pPr>
              <a:buNone/>
            </a:pPr>
            <a:r>
              <a:rPr lang="en-TT" sz="1400" dirty="0" smtClean="0"/>
              <a:t>Extractive   Manufacturing   Construction</a:t>
            </a:r>
          </a:p>
          <a:p>
            <a:pPr>
              <a:buNone/>
            </a:pPr>
            <a:endParaRPr lang="en-TT" sz="1400" dirty="0" smtClean="0"/>
          </a:p>
          <a:p>
            <a:pPr>
              <a:buNone/>
            </a:pPr>
            <a:r>
              <a:rPr lang="en-TT" sz="1400" dirty="0" smtClean="0"/>
              <a:t>			Trade 				Aids to trade</a:t>
            </a:r>
          </a:p>
          <a:p>
            <a:pPr>
              <a:buNone/>
            </a:pPr>
            <a:endParaRPr lang="en-TT" sz="1400" dirty="0" smtClean="0"/>
          </a:p>
          <a:p>
            <a:pPr>
              <a:buNone/>
            </a:pPr>
            <a:r>
              <a:rPr lang="en-TT" sz="1400" dirty="0" smtClean="0"/>
              <a:t>Home			Foreign	           Transport  Manufacturing  Banking and       Insurance</a:t>
            </a:r>
          </a:p>
          <a:p>
            <a:pPr>
              <a:buNone/>
            </a:pPr>
            <a:r>
              <a:rPr lang="en-TT" sz="1400" dirty="0" smtClean="0"/>
              <a:t>								Finance</a:t>
            </a:r>
          </a:p>
          <a:p>
            <a:pPr>
              <a:buNone/>
            </a:pPr>
            <a:endParaRPr lang="en-TT" sz="1400" dirty="0" smtClean="0"/>
          </a:p>
          <a:p>
            <a:pPr>
              <a:buNone/>
            </a:pPr>
            <a:r>
              <a:rPr lang="en-TT" sz="1400" dirty="0" smtClean="0"/>
              <a:t>Wholesale         Retail               Import            Export</a:t>
            </a:r>
          </a:p>
          <a:p>
            <a:pPr>
              <a:buNone/>
            </a:pPr>
            <a:r>
              <a:rPr lang="en-TT" sz="1400" dirty="0" smtClean="0"/>
              <a:t>								   </a:t>
            </a:r>
            <a:endParaRPr lang="en-GB" sz="1400" dirty="0"/>
          </a:p>
        </p:txBody>
      </p:sp>
      <p:cxnSp>
        <p:nvCxnSpPr>
          <p:cNvPr id="14" name="Straight Connector 13"/>
          <p:cNvCxnSpPr/>
          <p:nvPr/>
        </p:nvCxnSpPr>
        <p:spPr>
          <a:xfrm>
            <a:off x="5580112" y="213285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63688"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80112"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452320" y="234888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4208" y="350100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63688" y="234888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5576" y="443711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44208" y="3933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627784" y="371703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27784" y="35730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63888" y="443711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763688" y="2348880"/>
            <a:ext cx="56886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7584" y="3068960"/>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47864" y="306896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27584" y="299695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555776" y="3933056"/>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2627784" y="3645024"/>
            <a:ext cx="38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580112" y="2780928"/>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763688" y="299695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755576" y="414908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55576"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35896"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8424" y="40770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164288" y="407707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156176" y="40770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076056" y="4005064"/>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39552" y="4797152"/>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79712" y="479715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39552" y="479715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2843808" y="4797152"/>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843808" y="479715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283968" y="4725144"/>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5076056" y="4077072"/>
            <a:ext cx="33123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TotalTime>
  <Words>449</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UNIT 6 ORGANISATION OF THE FACTORS OF PRODUCTION</vt:lpstr>
      <vt:lpstr>Objectives </vt:lpstr>
      <vt:lpstr>Review of Lesson </vt:lpstr>
      <vt:lpstr>SUBSISTENCE PRODUCTION</vt:lpstr>
      <vt:lpstr>DOMESTIC PRODUCTION</vt:lpstr>
      <vt:lpstr>SURPLUS PRODUCTION</vt:lpstr>
      <vt:lpstr>TYPES OF PRODUCTION</vt:lpstr>
      <vt:lpstr>Consumer or Producer Goods</vt:lpstr>
      <vt:lpstr>BRANCHES OF PRODUCTION</vt:lpstr>
      <vt:lpstr>The Division of Production</vt:lpstr>
      <vt:lpstr>NATURAL RESOURCES OF THE CARIBBEAN</vt:lpstr>
      <vt:lpstr>NATURAL RESOURCES OF THE CARIBBEAN continued</vt:lpstr>
      <vt:lpstr>Preview of next lesson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LEGAL ASPECTS OF BUSINESS CONTRACTS</dc:title>
  <dc:creator>Katty Christopher</dc:creator>
  <cp:lastModifiedBy>Richie Maharaj</cp:lastModifiedBy>
  <cp:revision>39</cp:revision>
  <dcterms:created xsi:type="dcterms:W3CDTF">2013-01-01T23:05:48Z</dcterms:created>
  <dcterms:modified xsi:type="dcterms:W3CDTF">2015-07-05T17:56:53Z</dcterms:modified>
</cp:coreProperties>
</file>