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4" r:id="rId9"/>
    <p:sldId id="264" r:id="rId10"/>
    <p:sldId id="275" r:id="rId11"/>
    <p:sldId id="284" r:id="rId12"/>
    <p:sldId id="276" r:id="rId13"/>
    <p:sldId id="263" r:id="rId14"/>
    <p:sldId id="265" r:id="rId15"/>
    <p:sldId id="270"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43" autoAdjust="0"/>
    <p:restoredTop sz="94660"/>
  </p:normalViewPr>
  <p:slideViewPr>
    <p:cSldViewPr>
      <p:cViewPr varScale="1">
        <p:scale>
          <a:sx n="78" d="100"/>
          <a:sy n="78" d="100"/>
        </p:scale>
        <p:origin x="-1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A59E18B-812A-46D2-8AE6-14B4C5F0DB87}"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CE0F3-B4D1-4999-B096-B47067F22A8B}" type="datetimeFigureOut">
              <a:rPr lang="en-GB" smtClean="0"/>
              <a:pPr/>
              <a:t>11/05/2018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AA59E18B-812A-46D2-8AE6-14B4C5F0DB87}"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0CE0F3-B4D1-4999-B096-B47067F22A8B}" type="datetimeFigureOut">
              <a:rPr lang="en-GB" smtClean="0"/>
              <a:pPr/>
              <a:t>11/05/2018</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59E18B-812A-46D2-8AE6-14B4C5F0DB87}"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2291680"/>
          </a:xfrm>
        </p:spPr>
        <p:txBody>
          <a:bodyPr>
            <a:normAutofit fontScale="90000"/>
          </a:bodyPr>
          <a:lstStyle/>
          <a:p>
            <a:r>
              <a:rPr lang="en-TT" dirty="0" smtClean="0"/>
              <a:t>UNIT 2</a:t>
            </a:r>
            <a:br>
              <a:rPr lang="en-TT" dirty="0" smtClean="0"/>
            </a:br>
            <a:r>
              <a:rPr lang="en-TT" dirty="0" smtClean="0"/>
              <a:t>INTERNAL ORGANISATIONAL STRUCTURE OF THE BUSINESS</a:t>
            </a:r>
            <a:endParaRPr lang="en-GB" dirty="0"/>
          </a:p>
        </p:txBody>
      </p:sp>
      <p:sp>
        <p:nvSpPr>
          <p:cNvPr id="3" name="Subtitle 2"/>
          <p:cNvSpPr>
            <a:spLocks noGrp="1"/>
          </p:cNvSpPr>
          <p:nvPr>
            <p:ph type="subTitle" idx="1"/>
          </p:nvPr>
        </p:nvSpPr>
        <p:spPr>
          <a:xfrm>
            <a:off x="533400" y="3228536"/>
            <a:ext cx="7854696" cy="1136568"/>
          </a:xfrm>
        </p:spPr>
        <p:txBody>
          <a:bodyPr>
            <a:normAutofit fontScale="62500" lnSpcReduction="20000"/>
          </a:bodyPr>
          <a:lstStyle/>
          <a:p>
            <a:r>
              <a:rPr lang="en-TT" sz="4400" b="1" dirty="0" smtClean="0">
                <a:solidFill>
                  <a:srgbClr val="C00000"/>
                </a:solidFill>
              </a:rPr>
              <a:t>MANAGEMENT INFORMATION SYSTEMS (MIS) AND OTHER INFORMATION SYSTEMS</a:t>
            </a:r>
            <a:endParaRPr lang="en-GB" sz="4400" b="1" dirty="0">
              <a:solidFill>
                <a:srgbClr val="C00000"/>
              </a:solidFill>
            </a:endParaRPr>
          </a:p>
        </p:txBody>
      </p:sp>
      <p:pic>
        <p:nvPicPr>
          <p:cNvPr id="6" name="Picture 5" descr="images (73).jpg"/>
          <p:cNvPicPr>
            <a:picLocks noChangeAspect="1"/>
          </p:cNvPicPr>
          <p:nvPr/>
        </p:nvPicPr>
        <p:blipFill>
          <a:blip r:embed="rId2" cstate="print"/>
          <a:stretch>
            <a:fillRect/>
          </a:stretch>
        </p:blipFill>
        <p:spPr>
          <a:xfrm>
            <a:off x="1691680" y="4149080"/>
            <a:ext cx="6120680" cy="23762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b="1" dirty="0" smtClean="0"/>
              <a:t>FEATURES OF MIS</a:t>
            </a:r>
            <a:endParaRPr lang="en-GB" b="1" dirty="0"/>
          </a:p>
        </p:txBody>
      </p:sp>
      <p:sp>
        <p:nvSpPr>
          <p:cNvPr id="3" name="Content Placeholder 2"/>
          <p:cNvSpPr>
            <a:spLocks noGrp="1"/>
          </p:cNvSpPr>
          <p:nvPr>
            <p:ph idx="1"/>
          </p:nvPr>
        </p:nvSpPr>
        <p:spPr/>
        <p:txBody>
          <a:bodyPr>
            <a:normAutofit lnSpcReduction="10000"/>
          </a:bodyPr>
          <a:lstStyle/>
          <a:p>
            <a:pPr marL="571500" indent="-571500">
              <a:buNone/>
            </a:pPr>
            <a:r>
              <a:rPr lang="en-TT" dirty="0" smtClean="0"/>
              <a:t>A MIS:</a:t>
            </a:r>
          </a:p>
          <a:p>
            <a:pPr marL="571500" indent="-571500">
              <a:buFont typeface="+mj-lt"/>
              <a:buAutoNum type="romanLcPeriod"/>
            </a:pPr>
            <a:r>
              <a:rPr lang="en-TT" dirty="0" smtClean="0"/>
              <a:t>supports the data processing functions of handling transactions and keeping records</a:t>
            </a:r>
          </a:p>
          <a:p>
            <a:pPr marL="571500" indent="-571500">
              <a:buFont typeface="+mj-lt"/>
              <a:buAutoNum type="romanLcPeriod"/>
            </a:pPr>
            <a:r>
              <a:rPr lang="en-TT" dirty="0" smtClean="0"/>
              <a:t>utilises an integrated database</a:t>
            </a:r>
          </a:p>
          <a:p>
            <a:pPr marL="571500" indent="-571500">
              <a:buFont typeface="+mj-lt"/>
              <a:buAutoNum type="romanLcPeriod"/>
            </a:pPr>
            <a:r>
              <a:rPr lang="en-TT" dirty="0" smtClean="0"/>
              <a:t>provides managers at all levels with easy access to timely, relevant and largely structured information.</a:t>
            </a:r>
          </a:p>
          <a:p>
            <a:pPr marL="571500" indent="-571500">
              <a:buFont typeface="+mj-lt"/>
              <a:buAutoNum type="romanLcPeriod"/>
            </a:pPr>
            <a:r>
              <a:rPr lang="en-TT" dirty="0" smtClean="0"/>
              <a:t>is largely flexible and can be adapted to suit changing information needs of the organisation</a:t>
            </a:r>
          </a:p>
          <a:p>
            <a:pPr marL="571500" indent="-571500">
              <a:buFont typeface="+mj-lt"/>
              <a:buAutoNum type="romanLcPeriod"/>
            </a:pPr>
            <a:r>
              <a:rPr lang="en-TT" dirty="0" smtClean="0"/>
              <a:t>provides a security system that limits access to authorised personnel.</a:t>
            </a:r>
          </a:p>
          <a:p>
            <a:endParaRPr lang="en-TT"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368152"/>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4400" b="1" dirty="0" smtClean="0"/>
              <a:t>DIFFERENCES BETWEEN DATA PROCESSING AND MIS</a:t>
            </a:r>
            <a:r>
              <a:rPr lang="en-GB" sz="4400" dirty="0" smtClean="0"/>
              <a:t/>
            </a:r>
            <a:br>
              <a:rPr lang="en-GB" sz="4400" dirty="0" smtClean="0"/>
            </a:br>
            <a:endParaRPr lang="en-GB" sz="4400" dirty="0"/>
          </a:p>
        </p:txBody>
      </p:sp>
      <p:sp>
        <p:nvSpPr>
          <p:cNvPr id="3" name="Content Placeholder 2"/>
          <p:cNvSpPr>
            <a:spLocks noGrp="1"/>
          </p:cNvSpPr>
          <p:nvPr>
            <p:ph idx="1"/>
          </p:nvPr>
        </p:nvSpPr>
        <p:spPr/>
        <p:txBody>
          <a:bodyPr>
            <a:normAutofit fontScale="85000" lnSpcReduction="10000"/>
          </a:bodyPr>
          <a:lstStyle/>
          <a:p>
            <a:pPr algn="ctr">
              <a:buNone/>
            </a:pPr>
            <a:r>
              <a:rPr lang="en-TT" i="1" dirty="0" smtClean="0">
                <a:solidFill>
                  <a:schemeClr val="tx1">
                    <a:lumMod val="95000"/>
                    <a:lumOff val="5000"/>
                  </a:schemeClr>
                </a:solidFill>
              </a:rPr>
              <a:t>Data Processing Systems (DPS) relate to transaction handling and keeping of records usually for a particular functional area.</a:t>
            </a:r>
            <a:endParaRPr lang="en-GB" i="1" dirty="0" smtClean="0">
              <a:solidFill>
                <a:schemeClr val="tx1">
                  <a:lumMod val="95000"/>
                  <a:lumOff val="5000"/>
                </a:schemeClr>
              </a:solidFill>
            </a:endParaRPr>
          </a:p>
          <a:p>
            <a:endParaRPr lang="en-TT" dirty="0" smtClean="0">
              <a:solidFill>
                <a:schemeClr val="tx1">
                  <a:lumMod val="95000"/>
                  <a:lumOff val="5000"/>
                </a:schemeClr>
              </a:solidFill>
            </a:endParaRPr>
          </a:p>
          <a:p>
            <a:r>
              <a:rPr lang="en-TT" dirty="0" smtClean="0">
                <a:solidFill>
                  <a:schemeClr val="tx1">
                    <a:lumMod val="95000"/>
                    <a:lumOff val="5000"/>
                  </a:schemeClr>
                </a:solidFill>
              </a:rPr>
              <a:t>Basic differences:</a:t>
            </a:r>
          </a:p>
          <a:p>
            <a:pPr marL="571500" indent="-571500">
              <a:buFont typeface="+mj-lt"/>
              <a:buAutoNum type="romanLcPeriod"/>
            </a:pPr>
            <a:r>
              <a:rPr lang="en-TT" dirty="0" smtClean="0">
                <a:solidFill>
                  <a:schemeClr val="tx1">
                    <a:lumMod val="95000"/>
                    <a:lumOff val="5000"/>
                  </a:schemeClr>
                </a:solidFill>
              </a:rPr>
              <a:t>A MIS uses an integrated database and DPS has a file structured environment.</a:t>
            </a:r>
          </a:p>
          <a:p>
            <a:pPr marL="571500" indent="-571500">
              <a:buFont typeface="+mj-lt"/>
              <a:buAutoNum type="romanLcPeriod"/>
            </a:pPr>
            <a:r>
              <a:rPr lang="en-TT" dirty="0" smtClean="0">
                <a:solidFill>
                  <a:schemeClr val="tx1">
                    <a:lumMod val="95000"/>
                    <a:lumOff val="5000"/>
                  </a:schemeClr>
                </a:solidFill>
              </a:rPr>
              <a:t>A MIS brings together the information flow between functional areas while DPS supports a single functional area.</a:t>
            </a:r>
          </a:p>
          <a:p>
            <a:pPr marL="571500" indent="-571500">
              <a:buFont typeface="+mj-lt"/>
              <a:buAutoNum type="romanLcPeriod"/>
            </a:pPr>
            <a:r>
              <a:rPr lang="en-TT" dirty="0" smtClean="0">
                <a:solidFill>
                  <a:schemeClr val="tx1">
                    <a:lumMod val="95000"/>
                    <a:lumOff val="5000"/>
                  </a:schemeClr>
                </a:solidFill>
              </a:rPr>
              <a:t>AMIS caters to the information needs of all levels of management while DPS focus on the operational level only.</a:t>
            </a:r>
          </a:p>
          <a:p>
            <a:pPr marL="571500" indent="-571500">
              <a:buFont typeface="+mj-lt"/>
              <a:buAutoNum type="romanLcPeriod"/>
            </a:pPr>
            <a:r>
              <a:rPr lang="en-TT" dirty="0" smtClean="0">
                <a:solidFill>
                  <a:schemeClr val="tx1">
                    <a:lumMod val="95000"/>
                    <a:lumOff val="5000"/>
                  </a:schemeClr>
                </a:solidFill>
              </a:rPr>
              <a:t>A MIS allows for online enquiry while DPS provides just scheduled reports.</a:t>
            </a:r>
            <a:endParaRPr lang="en-GB"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b="1" dirty="0" smtClean="0"/>
              <a:t>COMPUTERS</a:t>
            </a:r>
            <a:endParaRPr lang="en-GB" dirty="0"/>
          </a:p>
        </p:txBody>
      </p:sp>
      <p:sp>
        <p:nvSpPr>
          <p:cNvPr id="3" name="Content Placeholder 2"/>
          <p:cNvSpPr>
            <a:spLocks noGrp="1"/>
          </p:cNvSpPr>
          <p:nvPr>
            <p:ph idx="1"/>
          </p:nvPr>
        </p:nvSpPr>
        <p:spPr/>
        <p:txBody>
          <a:bodyPr>
            <a:normAutofit/>
          </a:bodyPr>
          <a:lstStyle/>
          <a:p>
            <a:pPr marL="571500" indent="-571500">
              <a:buFont typeface="+mj-lt"/>
              <a:buAutoNum type="romanLcPeriod"/>
            </a:pPr>
            <a:endParaRPr lang="en-TT" dirty="0" smtClean="0"/>
          </a:p>
          <a:p>
            <a:pPr>
              <a:buNone/>
            </a:pPr>
            <a:r>
              <a:rPr lang="en-TT" dirty="0" smtClean="0"/>
              <a:t>They are able to:</a:t>
            </a:r>
          </a:p>
          <a:p>
            <a:pPr marL="571500" indent="-571500">
              <a:buFont typeface="+mj-lt"/>
              <a:buAutoNum type="romanLcPeriod"/>
            </a:pPr>
            <a:r>
              <a:rPr lang="en-TT" dirty="0" smtClean="0"/>
              <a:t>facilitate the collection, management and communication of information.</a:t>
            </a:r>
          </a:p>
          <a:p>
            <a:pPr marL="571500" indent="-571500">
              <a:buFont typeface="+mj-lt"/>
              <a:buAutoNum type="romanLcPeriod"/>
            </a:pPr>
            <a:endParaRPr lang="en-TT" dirty="0" smtClean="0"/>
          </a:p>
          <a:p>
            <a:pPr marL="571500" indent="-571500">
              <a:buFont typeface="+mj-lt"/>
              <a:buAutoNum type="romanLcPeriod"/>
            </a:pPr>
            <a:r>
              <a:rPr lang="en-TT" dirty="0" smtClean="0"/>
              <a:t>automate operations both in the factory and the office.</a:t>
            </a:r>
          </a:p>
          <a:p>
            <a:pPr marL="571500" indent="-571500">
              <a:buFont typeface="+mj-lt"/>
              <a:buAutoNum type="romanLcPeriod"/>
            </a:pPr>
            <a:endParaRPr lang="en-TT" dirty="0" smtClean="0"/>
          </a:p>
          <a:p>
            <a:pPr marL="571500" indent="-571500">
              <a:buFont typeface="+mj-lt"/>
              <a:buAutoNum type="romanLcPeriod"/>
            </a:pPr>
            <a:r>
              <a:rPr lang="en-TT" dirty="0" smtClean="0"/>
              <a:t>support decision making and planning at all levels</a:t>
            </a:r>
            <a:r>
              <a:rPr lang="en-TT" b="1" i="1"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b="1" dirty="0" smtClean="0"/>
              <a:t>COMPUTERS continued</a:t>
            </a:r>
            <a:endParaRPr lang="en-GB" dirty="0"/>
          </a:p>
        </p:txBody>
      </p:sp>
      <p:sp>
        <p:nvSpPr>
          <p:cNvPr id="3" name="Content Placeholder 2"/>
          <p:cNvSpPr>
            <a:spLocks noGrp="1"/>
          </p:cNvSpPr>
          <p:nvPr>
            <p:ph idx="1"/>
          </p:nvPr>
        </p:nvSpPr>
        <p:spPr/>
        <p:txBody>
          <a:bodyPr>
            <a:normAutofit/>
          </a:bodyPr>
          <a:lstStyle/>
          <a:p>
            <a:pPr marL="571500" indent="-571500">
              <a:buNone/>
            </a:pPr>
            <a:r>
              <a:rPr lang="en-TT" dirty="0" smtClean="0"/>
              <a:t>They are useful and cost-effective when :</a:t>
            </a:r>
          </a:p>
          <a:p>
            <a:pPr marL="571500" indent="-571500">
              <a:buFont typeface="+mj-lt"/>
              <a:buAutoNum type="romanLcPeriod"/>
            </a:pPr>
            <a:r>
              <a:rPr lang="en-TT" dirty="0" smtClean="0"/>
              <a:t>there is a large volume of routine data to be processed.</a:t>
            </a:r>
          </a:p>
          <a:p>
            <a:pPr marL="571500" indent="-571500">
              <a:buFont typeface="+mj-lt"/>
              <a:buAutoNum type="romanLcPeriod"/>
            </a:pPr>
            <a:r>
              <a:rPr lang="en-TT" dirty="0" smtClean="0"/>
              <a:t>tasks and activities are repetitive</a:t>
            </a:r>
          </a:p>
          <a:p>
            <a:pPr marL="571500" indent="-571500">
              <a:buFont typeface="+mj-lt"/>
              <a:buAutoNum type="romanLcPeriod"/>
            </a:pPr>
            <a:r>
              <a:rPr lang="en-TT" dirty="0" smtClean="0"/>
              <a:t>it is necessary to store and have quick access to a large volume of data and information.</a:t>
            </a:r>
          </a:p>
          <a:p>
            <a:pPr marL="571500" indent="-571500">
              <a:buFont typeface="+mj-lt"/>
              <a:buAutoNum type="romanLcPeriod"/>
            </a:pPr>
            <a:r>
              <a:rPr lang="en-TT" dirty="0" smtClean="0"/>
              <a:t>speedy processing and extremely current business records are essential</a:t>
            </a:r>
          </a:p>
          <a:p>
            <a:pPr marL="571500" indent="-571500">
              <a:buFont typeface="+mj-lt"/>
              <a:buAutoNum type="romanLcPeriod"/>
            </a:pPr>
            <a:r>
              <a:rPr lang="en-TT" dirty="0" smtClean="0"/>
              <a:t>there is a need to perform complex computations.</a:t>
            </a:r>
          </a:p>
          <a:p>
            <a:pPr marL="571500" indent="-571500">
              <a:buFont typeface="+mj-lt"/>
              <a:buAutoNum type="romanLcPeriod"/>
            </a:pPr>
            <a:endParaRPr lang="en-TT" dirty="0" smtClean="0"/>
          </a:p>
          <a:p>
            <a:pPr marL="571500" indent="-571500">
              <a:buFont typeface="+mj-lt"/>
              <a:buAutoNum type="romanLcPeriod"/>
            </a:pPr>
            <a:endParaRPr lang="en-TT" dirty="0" smtClean="0"/>
          </a:p>
          <a:p>
            <a:pPr>
              <a:buNone/>
            </a:pPr>
            <a:endParaRPr lang="en-TT" dirty="0" smtClean="0"/>
          </a:p>
          <a:p>
            <a:pPr marL="571500" indent="-571500">
              <a:buNone/>
            </a:pPr>
            <a:endParaRPr lang="en-TT" dirty="0" smtClean="0"/>
          </a:p>
          <a:p>
            <a:pPr marL="571500" indent="-571500">
              <a:buNone/>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b="1" dirty="0" smtClean="0"/>
              <a:t>THE ROLE OF MIS</a:t>
            </a:r>
            <a:endParaRPr lang="en-GB" dirty="0"/>
          </a:p>
        </p:txBody>
      </p:sp>
      <p:sp>
        <p:nvSpPr>
          <p:cNvPr id="3" name="Content Placeholder 2"/>
          <p:cNvSpPr>
            <a:spLocks noGrp="1"/>
          </p:cNvSpPr>
          <p:nvPr>
            <p:ph idx="1"/>
          </p:nvPr>
        </p:nvSpPr>
        <p:spPr/>
        <p:txBody>
          <a:bodyPr>
            <a:normAutofit fontScale="85000" lnSpcReduction="10000"/>
          </a:bodyPr>
          <a:lstStyle/>
          <a:p>
            <a:pPr marL="571500" indent="-571500">
              <a:buFont typeface="+mj-lt"/>
              <a:buAutoNum type="romanLcPeriod"/>
            </a:pPr>
            <a:r>
              <a:rPr lang="en-TT" dirty="0" smtClean="0"/>
              <a:t>To provide information to managers for use in problem-solving , control and decision making.</a:t>
            </a:r>
          </a:p>
          <a:p>
            <a:pPr marL="571500" indent="-571500">
              <a:buFont typeface="+mj-lt"/>
              <a:buAutoNum type="romanLcPeriod"/>
            </a:pPr>
            <a:r>
              <a:rPr lang="en-TT" dirty="0" smtClean="0"/>
              <a:t>MIS can be used in all areas of activities in management.</a:t>
            </a:r>
          </a:p>
          <a:p>
            <a:pPr marL="571500" indent="-571500">
              <a:buFont typeface="+mj-lt"/>
              <a:buAutoNum type="romanLcPeriod"/>
            </a:pPr>
            <a:r>
              <a:rPr lang="en-TT" dirty="0" smtClean="0"/>
              <a:t>MIS is very useful in tactical or short-term planning decisions.</a:t>
            </a:r>
          </a:p>
          <a:p>
            <a:pPr marL="571500" indent="-571500">
              <a:buFont typeface="+mj-lt"/>
              <a:buAutoNum type="romanLcPeriod"/>
            </a:pPr>
            <a:r>
              <a:rPr lang="en-TT" dirty="0" smtClean="0"/>
              <a:t>It provides information in the form of management reports.</a:t>
            </a:r>
          </a:p>
          <a:p>
            <a:pPr marL="571500" indent="-571500">
              <a:buFont typeface="+mj-lt"/>
              <a:buAutoNum type="romanLcPeriod"/>
            </a:pPr>
            <a:r>
              <a:rPr lang="en-TT" b="1" dirty="0" smtClean="0"/>
              <a:t>MIS for operational control </a:t>
            </a:r>
            <a:r>
              <a:rPr lang="en-TT" dirty="0" smtClean="0"/>
              <a:t>ought to provide a high volume of timely, accurate and detailed information.</a:t>
            </a:r>
          </a:p>
          <a:p>
            <a:pPr marL="571500" indent="-571500">
              <a:buFont typeface="+mj-lt"/>
              <a:buAutoNum type="romanLcPeriod"/>
            </a:pPr>
            <a:r>
              <a:rPr lang="en-TT" b="1" dirty="0" smtClean="0"/>
              <a:t>MIS for middle management </a:t>
            </a:r>
            <a:r>
              <a:rPr lang="en-TT" dirty="0" smtClean="0"/>
              <a:t>would keep them in touch with information concerning the current and future performance of their units.</a:t>
            </a:r>
          </a:p>
          <a:p>
            <a:pPr marL="571500" indent="-571500">
              <a:buFont typeface="+mj-lt"/>
              <a:buAutoNum type="romanLcPeriod"/>
            </a:pPr>
            <a:r>
              <a:rPr lang="en-TT" b="1" dirty="0" smtClean="0"/>
              <a:t>MIS for top management</a:t>
            </a:r>
            <a:r>
              <a:rPr lang="en-TT" dirty="0" smtClean="0"/>
              <a:t> provides information gathered to assist them in strategic or long-term planning.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b="1" dirty="0" smtClean="0"/>
              <a:t>BENEFITS OF MIS</a:t>
            </a:r>
            <a:endParaRPr lang="en-GB"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LcPeriod"/>
            </a:pPr>
            <a:r>
              <a:rPr lang="en-TT" dirty="0" smtClean="0"/>
              <a:t>It helps managers to make quick decisions.</a:t>
            </a:r>
          </a:p>
          <a:p>
            <a:pPr marL="571500" indent="-571500">
              <a:buFont typeface="+mj-lt"/>
              <a:buAutoNum type="romanLcPeriod"/>
            </a:pPr>
            <a:r>
              <a:rPr lang="en-TT" dirty="0" smtClean="0"/>
              <a:t>There is less likelihood of errors.</a:t>
            </a:r>
          </a:p>
          <a:p>
            <a:pPr marL="571500" indent="-571500">
              <a:buFont typeface="+mj-lt"/>
              <a:buAutoNum type="romanLcPeriod"/>
            </a:pPr>
            <a:r>
              <a:rPr lang="en-TT" dirty="0" smtClean="0"/>
              <a:t>MIS allows for the creation of good databases.</a:t>
            </a:r>
          </a:p>
          <a:p>
            <a:pPr marL="571500" indent="-571500">
              <a:buFont typeface="+mj-lt"/>
              <a:buAutoNum type="romanLcPeriod"/>
            </a:pPr>
            <a:r>
              <a:rPr lang="en-TT" dirty="0" smtClean="0"/>
              <a:t>Improves communication within the firm.</a:t>
            </a:r>
          </a:p>
          <a:p>
            <a:pPr marL="571500" indent="-571500">
              <a:buFont typeface="+mj-lt"/>
              <a:buAutoNum type="romanLcPeriod"/>
            </a:pPr>
            <a:r>
              <a:rPr lang="en-TT" dirty="0" smtClean="0"/>
              <a:t>Productivity increases.</a:t>
            </a:r>
          </a:p>
          <a:p>
            <a:pPr marL="571500" indent="-571500">
              <a:buFont typeface="+mj-lt"/>
              <a:buAutoNum type="romanLcPeriod"/>
            </a:pPr>
            <a:r>
              <a:rPr lang="en-TT" dirty="0" smtClean="0"/>
              <a:t>Data can be shared within departments.</a:t>
            </a:r>
          </a:p>
          <a:p>
            <a:pPr marL="571500" indent="-571500">
              <a:buFont typeface="+mj-lt"/>
              <a:buAutoNum type="romanLcPeriod"/>
            </a:pPr>
            <a:r>
              <a:rPr lang="en-TT" dirty="0" smtClean="0"/>
              <a:t>There is greater standardisation.</a:t>
            </a:r>
          </a:p>
          <a:p>
            <a:pPr marL="571500" indent="-571500">
              <a:buFont typeface="+mj-lt"/>
              <a:buAutoNum type="romanLcPeriod"/>
            </a:pPr>
            <a:r>
              <a:rPr lang="en-TT" dirty="0" smtClean="0"/>
              <a:t>It is easier to monitor systems and tasks.</a:t>
            </a:r>
          </a:p>
          <a:p>
            <a:pPr marL="571500" indent="-571500">
              <a:buFont typeface="+mj-lt"/>
              <a:buAutoNum type="romanLcPeriod"/>
            </a:pPr>
            <a:r>
              <a:rPr lang="en-TT" dirty="0" smtClean="0"/>
              <a:t>There are more opportunities for staff to be trained and for individuals to get leave of absence.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t>DRAWBACKS OF MIS</a:t>
            </a:r>
            <a:endParaRPr lang="en-GB" dirty="0"/>
          </a:p>
        </p:txBody>
      </p:sp>
      <p:sp>
        <p:nvSpPr>
          <p:cNvPr id="3" name="Content Placeholder 2"/>
          <p:cNvSpPr>
            <a:spLocks noGrp="1"/>
          </p:cNvSpPr>
          <p:nvPr>
            <p:ph idx="1"/>
          </p:nvPr>
        </p:nvSpPr>
        <p:spPr/>
        <p:txBody>
          <a:bodyPr/>
          <a:lstStyle/>
          <a:p>
            <a:pPr marL="571500" indent="-571500">
              <a:buFont typeface="+mj-lt"/>
              <a:buAutoNum type="romanLcPeriod"/>
            </a:pPr>
            <a:r>
              <a:rPr lang="en-TT" dirty="0" smtClean="0"/>
              <a:t>MIS cannot always supply all the information managers need to make their decisions.</a:t>
            </a:r>
          </a:p>
          <a:p>
            <a:pPr marL="571500" indent="-571500">
              <a:buFont typeface="+mj-lt"/>
              <a:buAutoNum type="romanLcPeriod"/>
            </a:pPr>
            <a:endParaRPr lang="en-TT" dirty="0" smtClean="0"/>
          </a:p>
          <a:p>
            <a:pPr marL="571500" indent="-571500">
              <a:buFont typeface="+mj-lt"/>
              <a:buAutoNum type="romanLcPeriod"/>
            </a:pPr>
            <a:r>
              <a:rPr lang="en-TT" dirty="0" smtClean="0"/>
              <a:t>The MIS department in a firm would have to be very focused.</a:t>
            </a:r>
          </a:p>
          <a:p>
            <a:pPr marL="571500" indent="-571500">
              <a:buFont typeface="+mj-lt"/>
              <a:buAutoNum type="romanLcPeriod"/>
            </a:pPr>
            <a:endParaRPr lang="en-TT" dirty="0" smtClean="0"/>
          </a:p>
          <a:p>
            <a:pPr marL="571500" indent="-571500">
              <a:buFont typeface="+mj-lt"/>
              <a:buAutoNum type="romanLcPeriod"/>
            </a:pPr>
            <a:r>
              <a:rPr lang="en-TT" dirty="0" smtClean="0"/>
              <a:t>The firm may not be able to get the information it needs at the time it does because the information is too limited or not available.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b="1" dirty="0" smtClean="0"/>
              <a:t>MANAGEMENT INFORMATION SYSTEMS (MIS)</a:t>
            </a:r>
            <a:endParaRPr lang="en-GB" b="1" dirty="0"/>
          </a:p>
        </p:txBody>
      </p:sp>
      <p:sp>
        <p:nvSpPr>
          <p:cNvPr id="3" name="Content Placeholder 2"/>
          <p:cNvSpPr>
            <a:spLocks noGrp="1"/>
          </p:cNvSpPr>
          <p:nvPr>
            <p:ph idx="1"/>
          </p:nvPr>
        </p:nvSpPr>
        <p:spPr/>
        <p:txBody>
          <a:bodyPr>
            <a:normAutofit/>
          </a:bodyPr>
          <a:lstStyle/>
          <a:p>
            <a:pPr algn="ctr">
              <a:buNone/>
            </a:pPr>
            <a:endParaRPr lang="en-TT" i="1" dirty="0" smtClean="0"/>
          </a:p>
          <a:p>
            <a:pPr algn="ctr">
              <a:buNone/>
            </a:pPr>
            <a:r>
              <a:rPr lang="en-TT" i="1" dirty="0" smtClean="0"/>
              <a:t>MIS is a formal method of making available to management the accurate and timely information necessary to facilitate the decision making process and assist the organisation in planning, controlling operational functions to be carried out effectively.</a:t>
            </a:r>
          </a:p>
          <a:p>
            <a:pPr>
              <a:buNone/>
            </a:pPr>
            <a:endParaRPr lang="en-TT" dirty="0" smtClean="0"/>
          </a:p>
          <a:p>
            <a:pPr marL="571500" indent="-571500">
              <a:buNone/>
            </a:pPr>
            <a:endParaRPr lang="en-TT" dirty="0" smtClean="0"/>
          </a:p>
          <a:p>
            <a:pPr algn="ctr">
              <a:buNone/>
            </a:pPr>
            <a:endParaRPr lang="en-TT" i="1" dirty="0" smtClean="0"/>
          </a:p>
          <a:p>
            <a:pPr algn="ctr">
              <a:buNone/>
            </a:pPr>
            <a:endParaRPr lang="en-TT" i="1" dirty="0" smtClean="0"/>
          </a:p>
        </p:txBody>
      </p:sp>
      <p:pic>
        <p:nvPicPr>
          <p:cNvPr id="5" name="Picture 4" descr="images (75).jpg"/>
          <p:cNvPicPr>
            <a:picLocks noChangeAspect="1"/>
          </p:cNvPicPr>
          <p:nvPr/>
        </p:nvPicPr>
        <p:blipFill>
          <a:blip r:embed="rId2" cstate="print"/>
          <a:stretch>
            <a:fillRect/>
          </a:stretch>
        </p:blipFill>
        <p:spPr>
          <a:xfrm>
            <a:off x="1979712" y="4509120"/>
            <a:ext cx="4824536" cy="18722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ctr"/>
            <a:r>
              <a:rPr lang="en-TT" dirty="0" smtClean="0"/>
              <a:t>FACTORS RESPONSIBLE FOR THE DEVELOPMENT OF MIS</a:t>
            </a:r>
          </a:p>
        </p:txBody>
      </p:sp>
      <p:sp>
        <p:nvSpPr>
          <p:cNvPr id="3" name="Content Placeholder 2"/>
          <p:cNvSpPr>
            <a:spLocks noGrp="1"/>
          </p:cNvSpPr>
          <p:nvPr>
            <p:ph idx="1"/>
          </p:nvPr>
        </p:nvSpPr>
        <p:spPr/>
        <p:txBody>
          <a:bodyPr>
            <a:normAutofit/>
          </a:bodyPr>
          <a:lstStyle/>
          <a:p>
            <a:pPr marL="514350" indent="-514350">
              <a:buFont typeface="+mj-lt"/>
              <a:buAutoNum type="romanLcPeriod"/>
            </a:pPr>
            <a:r>
              <a:rPr lang="en-TT" sz="2400" dirty="0" smtClean="0"/>
              <a:t>It was difficult to get and utilise timely and accurate information. This was so because information was contained in filing cabinets in large files. Computers were developed.</a:t>
            </a:r>
          </a:p>
          <a:p>
            <a:pPr marL="514350" indent="-514350">
              <a:buFont typeface="+mj-lt"/>
              <a:buAutoNum type="romanLcPeriod"/>
            </a:pPr>
            <a:endParaRPr lang="en-TT" sz="2400" dirty="0" smtClean="0"/>
          </a:p>
          <a:p>
            <a:pPr marL="514350" indent="-514350">
              <a:buFont typeface="+mj-lt"/>
              <a:buAutoNum type="romanLcPeriod"/>
            </a:pPr>
            <a:r>
              <a:rPr lang="en-TT" sz="2400" dirty="0" smtClean="0"/>
              <a:t>Most managers were not computer literate and the data was not put in a form so that managers could read and act on them.</a:t>
            </a:r>
          </a:p>
          <a:p>
            <a:pPr marL="514350" indent="-514350">
              <a:buFont typeface="+mj-lt"/>
              <a:buAutoNum type="romanLcPeriod"/>
            </a:pPr>
            <a:endParaRPr lang="en-TT" sz="2400" dirty="0" smtClean="0"/>
          </a:p>
          <a:p>
            <a:pPr marL="514350" indent="-514350">
              <a:buNone/>
            </a:pPr>
            <a:endParaRPr lang="en-TT" sz="2400" dirty="0" smtClean="0"/>
          </a:p>
          <a:p>
            <a:pPr marL="514350" indent="-514350">
              <a:buFont typeface="+mj-lt"/>
              <a:buAutoNum type="romanLcPeriod"/>
            </a:pPr>
            <a:endParaRPr lang="en-TT" sz="2000" dirty="0" smtClean="0"/>
          </a:p>
          <a:p>
            <a:pPr marL="514350" indent="-514350">
              <a:buFont typeface="+mj-lt"/>
              <a:buAutoNum type="romanLcPeriod"/>
            </a:pPr>
            <a:endParaRPr lang="en-TT"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658448"/>
          </a:xfrm>
        </p:spPr>
        <p:txBody>
          <a:bodyPr>
            <a:normAutofit fontScale="90000"/>
          </a:bodyPr>
          <a:lstStyle/>
          <a:p>
            <a:pPr marL="514350" indent="-514350" algn="ctr"/>
            <a:r>
              <a:rPr lang="en-TT" dirty="0" smtClean="0"/>
              <a:t/>
            </a:r>
            <a:br>
              <a:rPr lang="en-TT" dirty="0" smtClean="0"/>
            </a:br>
            <a:r>
              <a:rPr lang="en-TT" dirty="0" smtClean="0"/>
              <a:t/>
            </a:r>
            <a:br>
              <a:rPr lang="en-TT" dirty="0" smtClean="0"/>
            </a:br>
            <a:r>
              <a:rPr lang="en-TT" dirty="0" smtClean="0"/>
              <a:t/>
            </a:r>
            <a:br>
              <a:rPr lang="en-TT" dirty="0" smtClean="0"/>
            </a:br>
            <a:r>
              <a:rPr lang="en-TT" dirty="0" smtClean="0"/>
              <a:t/>
            </a:r>
            <a:br>
              <a:rPr lang="en-TT" dirty="0" smtClean="0"/>
            </a:br>
            <a:r>
              <a:rPr lang="en-TT" dirty="0" smtClean="0"/>
              <a:t>TYPES OF REPORTS PRESENTED</a:t>
            </a:r>
            <a:endParaRPr lang="en-TT" b="1" dirty="0" smtClean="0"/>
          </a:p>
        </p:txBody>
      </p:sp>
      <p:sp>
        <p:nvSpPr>
          <p:cNvPr id="3" name="Content Placeholder 2"/>
          <p:cNvSpPr>
            <a:spLocks noGrp="1"/>
          </p:cNvSpPr>
          <p:nvPr>
            <p:ph idx="1"/>
          </p:nvPr>
        </p:nvSpPr>
        <p:spPr/>
        <p:txBody>
          <a:bodyPr>
            <a:normAutofit fontScale="92500" lnSpcReduction="10000"/>
          </a:bodyPr>
          <a:lstStyle/>
          <a:p>
            <a:pPr marL="571500" indent="-571500">
              <a:buFont typeface="+mj-lt"/>
              <a:buAutoNum type="romanLcPeriod"/>
            </a:pPr>
            <a:r>
              <a:rPr lang="en-TT" b="1" dirty="0" smtClean="0"/>
              <a:t>Scheduled reports</a:t>
            </a:r>
            <a:r>
              <a:rPr lang="en-TT" dirty="0" smtClean="0"/>
              <a:t> : These are standard reports that are provided regularly.</a:t>
            </a:r>
          </a:p>
          <a:p>
            <a:pPr marL="571500" indent="-571500">
              <a:buFont typeface="+mj-lt"/>
              <a:buAutoNum type="romanLcPeriod"/>
            </a:pPr>
            <a:endParaRPr lang="en-TT" dirty="0" smtClean="0"/>
          </a:p>
          <a:p>
            <a:pPr marL="571500" indent="-571500">
              <a:buFont typeface="+mj-lt"/>
              <a:buAutoNum type="romanLcPeriod"/>
            </a:pPr>
            <a:r>
              <a:rPr lang="en-TT" b="1" dirty="0" smtClean="0"/>
              <a:t>Forecasting or planning reports</a:t>
            </a:r>
            <a:r>
              <a:rPr lang="en-TT" dirty="0" smtClean="0"/>
              <a:t>: These are used to make decisions regarding the future.</a:t>
            </a:r>
          </a:p>
          <a:p>
            <a:pPr marL="571500" indent="-571500">
              <a:buFont typeface="+mj-lt"/>
              <a:buAutoNum type="romanLcPeriod"/>
            </a:pPr>
            <a:endParaRPr lang="en-TT" dirty="0" smtClean="0"/>
          </a:p>
          <a:p>
            <a:pPr marL="571500" indent="-571500">
              <a:buFont typeface="+mj-lt"/>
              <a:buAutoNum type="romanLcPeriod"/>
            </a:pPr>
            <a:r>
              <a:rPr lang="en-TT" b="1" dirty="0" smtClean="0"/>
              <a:t>On-demand reports</a:t>
            </a:r>
            <a:r>
              <a:rPr lang="en-TT" dirty="0" smtClean="0"/>
              <a:t> : These are provided only when required by management.</a:t>
            </a:r>
          </a:p>
          <a:p>
            <a:pPr marL="571500" indent="-571500">
              <a:buFont typeface="+mj-lt"/>
              <a:buAutoNum type="romanLcPeriod"/>
            </a:pPr>
            <a:endParaRPr lang="en-TT" dirty="0" smtClean="0"/>
          </a:p>
          <a:p>
            <a:pPr marL="571500" indent="-571500">
              <a:buFont typeface="+mj-lt"/>
              <a:buAutoNum type="romanLcPeriod"/>
            </a:pPr>
            <a:r>
              <a:rPr lang="en-TT" b="1" dirty="0" smtClean="0"/>
              <a:t>Exception reports</a:t>
            </a:r>
            <a:r>
              <a:rPr lang="en-TT" dirty="0" smtClean="0"/>
              <a:t>: These are provided when extra-ordinary or abnormal situations occur.</a:t>
            </a:r>
          </a:p>
          <a:p>
            <a:pPr marL="571500" indent="-571500">
              <a:buNone/>
            </a:pPr>
            <a:endParaRPr lang="en-TT" dirty="0" smtClean="0"/>
          </a:p>
          <a:p>
            <a:pPr marL="571500" indent="-571500">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dirty="0" smtClean="0"/>
              <a:t>LEVELS OF MANAGEMENT</a:t>
            </a:r>
            <a:endParaRPr lang="en-GB" dirty="0"/>
          </a:p>
        </p:txBody>
      </p:sp>
      <p:sp>
        <p:nvSpPr>
          <p:cNvPr id="3" name="Content Placeholder 2"/>
          <p:cNvSpPr>
            <a:spLocks noGrp="1"/>
          </p:cNvSpPr>
          <p:nvPr>
            <p:ph idx="1"/>
          </p:nvPr>
        </p:nvSpPr>
        <p:spPr>
          <a:xfrm>
            <a:off x="467544" y="1700808"/>
            <a:ext cx="8229600" cy="4677152"/>
          </a:xfrm>
        </p:spPr>
        <p:txBody>
          <a:bodyPr>
            <a:normAutofit/>
          </a:bodyPr>
          <a:lstStyle/>
          <a:p>
            <a:pPr marL="571500" indent="-571500">
              <a:buFont typeface="+mj-lt"/>
              <a:buAutoNum type="romanLcPeriod"/>
            </a:pPr>
            <a:r>
              <a:rPr lang="en-TT" b="1" dirty="0" smtClean="0"/>
              <a:t>Top level </a:t>
            </a:r>
            <a:r>
              <a:rPr lang="en-TT" dirty="0" smtClean="0"/>
              <a:t>– At this level managers arte expected to set long-term goals and arrive at the strategies for reaching them.</a:t>
            </a:r>
          </a:p>
          <a:p>
            <a:pPr marL="571500" indent="-571500">
              <a:buFont typeface="+mj-lt"/>
              <a:buAutoNum type="romanLcPeriod"/>
            </a:pPr>
            <a:r>
              <a:rPr lang="en-TT" b="1" dirty="0" smtClean="0"/>
              <a:t>Middle level</a:t>
            </a:r>
            <a:r>
              <a:rPr lang="en-TT" dirty="0" smtClean="0"/>
              <a:t> – These are responsible for carrying out the major designs and plans of the top-level managers.</a:t>
            </a:r>
          </a:p>
          <a:p>
            <a:pPr marL="571500" indent="-571500">
              <a:buFont typeface="+mj-lt"/>
              <a:buAutoNum type="romanLcPeriod"/>
            </a:pPr>
            <a:r>
              <a:rPr lang="en-TT" b="1" dirty="0" smtClean="0"/>
              <a:t>Low level</a:t>
            </a:r>
            <a:r>
              <a:rPr lang="en-TT" dirty="0" smtClean="0"/>
              <a:t> – These managers require detailed scheduled reports to help in making day-to-day decisions to ensure that certain jobs are done according to the guidelines that have been set.</a:t>
            </a:r>
          </a:p>
          <a:p>
            <a:pPr>
              <a:buNone/>
            </a:pPr>
            <a:endParaRPr lang="en-TT"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algn="ctr"/>
            <a:r>
              <a:rPr lang="en-TT" dirty="0" smtClean="0"/>
              <a:t>TYPES OF INFORMATION SYSTEMS</a:t>
            </a:r>
            <a:endParaRPr lang="en-GB" dirty="0"/>
          </a:p>
        </p:txBody>
      </p:sp>
      <p:sp>
        <p:nvSpPr>
          <p:cNvPr id="3" name="Content Placeholder 2"/>
          <p:cNvSpPr>
            <a:spLocks noGrp="1"/>
          </p:cNvSpPr>
          <p:nvPr>
            <p:ph idx="1"/>
          </p:nvPr>
        </p:nvSpPr>
        <p:spPr/>
        <p:txBody>
          <a:bodyPr>
            <a:normAutofit/>
          </a:bodyPr>
          <a:lstStyle/>
          <a:p>
            <a:pPr marL="571500" indent="-571500">
              <a:buNone/>
            </a:pPr>
            <a:r>
              <a:rPr lang="en-TT" dirty="0" smtClean="0"/>
              <a:t>The various types of information systems are classified on how they process data. This classification is done based on their response time</a:t>
            </a:r>
            <a:r>
              <a:rPr lang="en-TT" dirty="0" smtClean="0"/>
              <a:t>. MIS is software and not hardware like a computer, but software which the computer uses.</a:t>
            </a:r>
            <a:endParaRPr lang="en-TT" dirty="0" smtClean="0"/>
          </a:p>
          <a:p>
            <a:pPr marL="571500" indent="-571500">
              <a:buNone/>
            </a:pPr>
            <a:endParaRPr lang="en-TT" dirty="0" smtClean="0"/>
          </a:p>
          <a:p>
            <a:pPr marL="571500" indent="-571500">
              <a:buFont typeface="+mj-lt"/>
              <a:buAutoNum type="romanLcPeriod"/>
            </a:pPr>
            <a:r>
              <a:rPr lang="en-TT" dirty="0" smtClean="0"/>
              <a:t>Decision Support System (DSS)</a:t>
            </a:r>
          </a:p>
          <a:p>
            <a:pPr marL="571500" indent="-571500">
              <a:buFont typeface="+mj-lt"/>
              <a:buAutoNum type="romanLcPeriod"/>
            </a:pPr>
            <a:r>
              <a:rPr lang="en-TT" dirty="0" smtClean="0"/>
              <a:t>Information Reporting System (IRS)</a:t>
            </a:r>
          </a:p>
          <a:p>
            <a:pPr marL="571500" indent="-571500">
              <a:buFont typeface="+mj-lt"/>
              <a:buAutoNum type="romanLcPeriod"/>
            </a:pPr>
            <a:r>
              <a:rPr lang="en-TT" dirty="0" smtClean="0"/>
              <a:t>Transaction Processing System</a:t>
            </a:r>
          </a:p>
          <a:p>
            <a:pPr marL="571500" indent="-571500">
              <a:buFont typeface="+mj-lt"/>
              <a:buAutoNum type="romanLcPeriod"/>
            </a:pPr>
            <a:endParaRPr lang="en-T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586440"/>
          </a:xfrm>
        </p:spPr>
        <p:txBody>
          <a:bodyPr>
            <a:normAutofit/>
          </a:bodyPr>
          <a:lstStyle/>
          <a:p>
            <a:pPr algn="ctr"/>
            <a:r>
              <a:rPr lang="en-TT" dirty="0" smtClean="0"/>
              <a:t>DECISION SUPPORT SYSTEM</a:t>
            </a:r>
            <a:endParaRPr lang="en-GB" dirty="0"/>
          </a:p>
        </p:txBody>
      </p:sp>
      <p:sp>
        <p:nvSpPr>
          <p:cNvPr id="3" name="Content Placeholder 2"/>
          <p:cNvSpPr>
            <a:spLocks noGrp="1"/>
          </p:cNvSpPr>
          <p:nvPr>
            <p:ph idx="1"/>
          </p:nvPr>
        </p:nvSpPr>
        <p:spPr/>
        <p:txBody>
          <a:bodyPr>
            <a:normAutofit fontScale="85000" lnSpcReduction="10000"/>
          </a:bodyPr>
          <a:lstStyle/>
          <a:p>
            <a:pPr marL="571500" indent="-571500" algn="ctr">
              <a:buNone/>
            </a:pPr>
            <a:r>
              <a:rPr lang="en-TT" i="1" dirty="0" smtClean="0"/>
              <a:t>This system utilises user-friendly software to present information to management , to aid in decision making. This type of system is used by top-level management to make long term decisions.</a:t>
            </a:r>
          </a:p>
          <a:p>
            <a:pPr marL="571500" indent="-571500" algn="ctr">
              <a:buNone/>
            </a:pPr>
            <a:endParaRPr lang="en-TT" i="1" dirty="0" smtClean="0"/>
          </a:p>
          <a:p>
            <a:pPr marL="571500" indent="-571500">
              <a:buNone/>
            </a:pPr>
            <a:r>
              <a:rPr lang="en-TT" dirty="0" smtClean="0"/>
              <a:t>DSS makes use of the following tools:</a:t>
            </a:r>
          </a:p>
          <a:p>
            <a:pPr marL="571500" indent="-571500">
              <a:buFont typeface="+mj-lt"/>
              <a:buAutoNum type="romanLcPeriod"/>
            </a:pPr>
            <a:r>
              <a:rPr lang="en-TT" b="1" dirty="0" smtClean="0"/>
              <a:t>Simulation</a:t>
            </a:r>
            <a:r>
              <a:rPr lang="en-TT" dirty="0" smtClean="0"/>
              <a:t>: This utilises mathematical modelling process (spreadsheets)</a:t>
            </a:r>
          </a:p>
          <a:p>
            <a:pPr marL="571500" indent="-571500">
              <a:buFont typeface="+mj-lt"/>
              <a:buAutoNum type="romanLcPeriod"/>
            </a:pPr>
            <a:r>
              <a:rPr lang="en-TT" b="1" dirty="0" smtClean="0"/>
              <a:t>Forecasting</a:t>
            </a:r>
            <a:r>
              <a:rPr lang="en-TT" dirty="0" smtClean="0"/>
              <a:t> : This uses past and present trends in order to predict future outcomes.</a:t>
            </a:r>
          </a:p>
          <a:p>
            <a:pPr marL="571500" indent="-571500">
              <a:buFont typeface="+mj-lt"/>
              <a:buAutoNum type="romanLcPeriod"/>
            </a:pPr>
            <a:r>
              <a:rPr lang="en-TT" b="1" dirty="0" smtClean="0"/>
              <a:t>Expert systems</a:t>
            </a:r>
            <a:r>
              <a:rPr lang="en-TT" dirty="0" smtClean="0"/>
              <a:t>: This is a process of interaction to address questions, seek clarification and make recommendations which generally help in the decision-making process.</a:t>
            </a:r>
          </a:p>
          <a:p>
            <a:pPr marL="571500" indent="-571500">
              <a:buNone/>
            </a:pPr>
            <a:endParaRPr lang="en-T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dirty="0" smtClean="0"/>
              <a:t>INFORMATION REPORTING SYSTEM (IRS)</a:t>
            </a:r>
            <a:endParaRPr lang="en-GB" dirty="0"/>
          </a:p>
        </p:txBody>
      </p:sp>
      <p:sp>
        <p:nvSpPr>
          <p:cNvPr id="3" name="Content Placeholder 2"/>
          <p:cNvSpPr>
            <a:spLocks noGrp="1"/>
          </p:cNvSpPr>
          <p:nvPr>
            <p:ph idx="1"/>
          </p:nvPr>
        </p:nvSpPr>
        <p:spPr/>
        <p:txBody>
          <a:bodyPr/>
          <a:lstStyle/>
          <a:p>
            <a:pPr marL="571500" indent="-571500" algn="ctr">
              <a:buNone/>
            </a:pPr>
            <a:r>
              <a:rPr lang="en-TT" i="1" dirty="0" smtClean="0"/>
              <a:t>This system is used by middle management and involves tactical type information. It is used to compare expected outputs with actual outputs and to highlight where there are any changes from what is normal. </a:t>
            </a:r>
          </a:p>
          <a:p>
            <a:pPr marL="571500" indent="-571500">
              <a:buNone/>
            </a:pPr>
            <a:r>
              <a:rPr lang="en-TT" dirty="0" smtClean="0"/>
              <a:t>The type of reports generated from this system are:</a:t>
            </a:r>
          </a:p>
          <a:p>
            <a:pPr marL="571500" indent="-571500">
              <a:buFont typeface="+mj-lt"/>
              <a:buAutoNum type="romanLcPeriod"/>
            </a:pPr>
            <a:r>
              <a:rPr lang="en-TT" dirty="0" smtClean="0"/>
              <a:t>Exception</a:t>
            </a:r>
          </a:p>
          <a:p>
            <a:pPr marL="571500" indent="-571500">
              <a:buFont typeface="+mj-lt"/>
              <a:buAutoNum type="romanLcPeriod"/>
            </a:pPr>
            <a:r>
              <a:rPr lang="en-TT" dirty="0" smtClean="0"/>
              <a:t>On-demand</a:t>
            </a:r>
          </a:p>
          <a:p>
            <a:pPr marL="571500" indent="-571500">
              <a:buFont typeface="+mj-lt"/>
              <a:buAutoNum type="romanLcPeriod"/>
            </a:pPr>
            <a:r>
              <a:rPr lang="en-TT" dirty="0" smtClean="0"/>
              <a:t>Scheduled or regular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dirty="0" smtClean="0"/>
              <a:t>TRANSACTION PROCESSING SYSTEM</a:t>
            </a:r>
            <a:endParaRPr lang="en-GB" dirty="0"/>
          </a:p>
        </p:txBody>
      </p:sp>
      <p:sp>
        <p:nvSpPr>
          <p:cNvPr id="3" name="Content Placeholder 2"/>
          <p:cNvSpPr>
            <a:spLocks noGrp="1"/>
          </p:cNvSpPr>
          <p:nvPr>
            <p:ph idx="1"/>
          </p:nvPr>
        </p:nvSpPr>
        <p:spPr/>
        <p:txBody>
          <a:bodyPr>
            <a:normAutofit/>
          </a:bodyPr>
          <a:lstStyle/>
          <a:p>
            <a:pPr marL="571500" indent="-571500" algn="ctr">
              <a:buNone/>
            </a:pPr>
            <a:r>
              <a:rPr lang="en-TT" i="1" dirty="0" smtClean="0"/>
              <a:t>This system is used at the lowest level of management and by workers who may use operational type information to report on the daily transaction taking place in a business. It is used for routine tasks in which data transactions must be processed for operations to continue.</a:t>
            </a:r>
          </a:p>
          <a:p>
            <a:pPr marL="571500" indent="-571500">
              <a:buNone/>
            </a:pPr>
            <a:r>
              <a:rPr lang="en-TT" dirty="0" smtClean="0"/>
              <a:t>It makes use of two types of files:</a:t>
            </a:r>
          </a:p>
          <a:p>
            <a:pPr marL="571500" indent="-571500">
              <a:buFont typeface="+mj-lt"/>
              <a:buAutoNum type="romanLcPeriod"/>
            </a:pPr>
            <a:r>
              <a:rPr lang="en-TT" dirty="0" smtClean="0"/>
              <a:t>Files containing master records</a:t>
            </a:r>
          </a:p>
          <a:p>
            <a:pPr marL="571500" indent="-571500">
              <a:buFont typeface="+mj-lt"/>
              <a:buAutoNum type="romanLcPeriod"/>
            </a:pPr>
            <a:r>
              <a:rPr lang="en-TT" dirty="0" smtClean="0"/>
              <a:t>Files of transactions to be used in updating the master records</a:t>
            </a:r>
          </a:p>
          <a:p>
            <a:pPr marL="571500" indent="-571500">
              <a:buFont typeface="+mj-lt"/>
              <a:buAutoNum type="arabicParenR"/>
            </a:pPr>
            <a:endParaRPr lang="en-TT" dirty="0" smtClean="0"/>
          </a:p>
          <a:p>
            <a:pPr marL="571500" indent="-571500">
              <a:buNone/>
            </a:pPr>
            <a:endParaRPr lang="en-TT" dirty="0" smtClean="0"/>
          </a:p>
          <a:p>
            <a:pPr marL="571500" indent="-571500">
              <a:buNone/>
            </a:pPr>
            <a:endParaRPr lang="en-TT" dirty="0" smtClean="0"/>
          </a:p>
          <a:p>
            <a:pPr marL="571500" indent="-571500">
              <a:buNone/>
            </a:pPr>
            <a:endParaRPr lang="en-TT"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1329</TotalTime>
  <Words>1021</Words>
  <Application>Microsoft Office PowerPoint</Application>
  <PresentationFormat>On-screen Show (4:3)</PresentationFormat>
  <Paragraphs>108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UNIT 2 INTERNAL ORGANISATIONAL STRUCTURE OF THE BUSINESS</vt:lpstr>
      <vt:lpstr>MANAGEMENT INFORMATION SYSTEMS (MIS)</vt:lpstr>
      <vt:lpstr>FACTORS RESPONSIBLE FOR THE DEVELOPMENT OF MIS</vt:lpstr>
      <vt:lpstr>    TYPES OF REPORTS PRESENTED</vt:lpstr>
      <vt:lpstr>LEVELS OF MANAGEMENT</vt:lpstr>
      <vt:lpstr>TYPES OF INFORMATION SYSTEMS</vt:lpstr>
      <vt:lpstr>DECISION SUPPORT SYSTEM</vt:lpstr>
      <vt:lpstr>INFORMATION REPORTING SYSTEM (IRS)</vt:lpstr>
      <vt:lpstr>TRANSACTION PROCESSING SYSTEM</vt:lpstr>
      <vt:lpstr>FEATURES OF MIS</vt:lpstr>
      <vt:lpstr>         DIFFERENCES BETWEEN DATA PROCESSING AND MIS </vt:lpstr>
      <vt:lpstr>COMPUTERS</vt:lpstr>
      <vt:lpstr>COMPUTERS continued</vt:lpstr>
      <vt:lpstr>THE ROLE OF MIS</vt:lpstr>
      <vt:lpstr>BENEFITS OF MIS</vt:lpstr>
      <vt:lpstr>DRAWBACKS OF MIS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THE NATURE OF THE BUSINESS AND THE BUSINESS ENVIRONMENT</dc:title>
  <dc:creator>Katty Christopher</dc:creator>
  <cp:lastModifiedBy>Richie</cp:lastModifiedBy>
  <cp:revision>105</cp:revision>
  <dcterms:created xsi:type="dcterms:W3CDTF">2012-09-24T14:06:30Z</dcterms:created>
  <dcterms:modified xsi:type="dcterms:W3CDTF">2018-05-11T12:08:32Z</dcterms:modified>
</cp:coreProperties>
</file>