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0" r:id="rId3"/>
    <p:sldId id="281" r:id="rId4"/>
    <p:sldId id="257" r:id="rId5"/>
    <p:sldId id="258" r:id="rId6"/>
    <p:sldId id="259" r:id="rId7"/>
    <p:sldId id="261" r:id="rId8"/>
    <p:sldId id="262" r:id="rId9"/>
    <p:sldId id="283" r:id="rId10"/>
    <p:sldId id="284" r:id="rId11"/>
    <p:sldId id="285" r:id="rId12"/>
    <p:sldId id="286" r:id="rId13"/>
    <p:sldId id="287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BAC965-2DC5-4C3C-8485-B3CD0EE693A5}" type="datetimeFigureOut">
              <a:rPr lang="en-GB" smtClean="0"/>
              <a:pPr/>
              <a:t>05/01/2013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79BB62-C3B0-4E4D-88DB-D085E57BD9FD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UNIT 6</a:t>
            </a:r>
            <a:br>
              <a:rPr lang="en-TT" dirty="0" smtClean="0"/>
            </a:br>
            <a:r>
              <a:rPr lang="en-TT" dirty="0" smtClean="0"/>
              <a:t>ORGANISATION OF THE FACTORS OF PRODUCTION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36568"/>
          </a:xfrm>
        </p:spPr>
        <p:txBody>
          <a:bodyPr>
            <a:normAutofit/>
          </a:bodyPr>
          <a:lstStyle/>
          <a:p>
            <a:r>
              <a:rPr lang="en-TT" sz="4400" b="1" dirty="0" smtClean="0">
                <a:solidFill>
                  <a:srgbClr val="C00000"/>
                </a:solidFill>
              </a:rPr>
              <a:t>COTTAGE INDUSTRIES</a:t>
            </a:r>
            <a:endParaRPr lang="en-GB" sz="4400" b="1" dirty="0">
              <a:solidFill>
                <a:srgbClr val="C00000"/>
              </a:solidFill>
            </a:endParaRPr>
          </a:p>
        </p:txBody>
      </p:sp>
      <p:pic>
        <p:nvPicPr>
          <p:cNvPr id="8" name="Picture 7" descr="images (9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005064"/>
            <a:ext cx="6480720" cy="1962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Advantages of Cottage Industries to the </a:t>
            </a:r>
            <a:r>
              <a:rPr lang="en-TT" dirty="0" smtClean="0"/>
              <a:t>Country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TT" dirty="0" smtClean="0"/>
              <a:t>Cottage industries creates linkages which will assist in the growth and development of some sectors of the economy.</a:t>
            </a:r>
          </a:p>
          <a:p>
            <a:pPr marL="514350" indent="-514350">
              <a:buFont typeface="+mj-lt"/>
              <a:buAutoNum type="arabicPeriod" startAt="5"/>
            </a:pPr>
            <a:endParaRPr lang="en-TT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TT" dirty="0" smtClean="0"/>
              <a:t>Cottage industries grow and develop into big businesses.</a:t>
            </a:r>
          </a:p>
          <a:p>
            <a:pPr marL="514350" indent="-514350">
              <a:buFont typeface="+mj-lt"/>
              <a:buAutoNum type="arabicPeriod" startAt="5"/>
            </a:pPr>
            <a:endParaRPr lang="en-TT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TT" dirty="0" smtClean="0"/>
              <a:t>Increased production in cottage industries will cause an increase in the country’s Gross Domestic Production.</a:t>
            </a:r>
            <a:endParaRPr lang="en-T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Disadvantages </a:t>
            </a:r>
            <a:r>
              <a:rPr lang="en-TT" dirty="0" smtClean="0"/>
              <a:t>of Cottage Industries to the </a:t>
            </a:r>
            <a:r>
              <a:rPr lang="en-TT" dirty="0" smtClean="0"/>
              <a:t>Employer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Employees may not finish work given to them on time.</a:t>
            </a:r>
          </a:p>
          <a:p>
            <a:pPr marL="571500" indent="-571500">
              <a:buFont typeface="+mj-lt"/>
              <a:buAutoNum type="romanLcPeriod"/>
            </a:pPr>
            <a:endParaRPr lang="en-TT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Employees may spoil the work given due to lack of supervision.</a:t>
            </a:r>
          </a:p>
          <a:p>
            <a:pPr marL="571500" indent="-571500">
              <a:buFont typeface="+mj-lt"/>
              <a:buAutoNum type="romanLcPeriod"/>
            </a:pPr>
            <a:endParaRPr lang="en-TT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There may be a lack of standardisation.</a:t>
            </a:r>
          </a:p>
          <a:p>
            <a:pPr marL="571500" indent="-571500">
              <a:buFont typeface="+mj-lt"/>
              <a:buAutoNum type="romanLcPeriod"/>
            </a:pPr>
            <a:endParaRPr lang="en-TT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Wastage of resources may occur when mistakes are made.</a:t>
            </a:r>
          </a:p>
          <a:p>
            <a:pPr marL="571500" indent="-571500">
              <a:buFont typeface="+mj-lt"/>
              <a:buAutoNum type="romanLcPeriod"/>
            </a:pPr>
            <a:endParaRPr lang="en-TT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Transportation and other costs may be high in order to pick up raw materials and drop off finished goods.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Disadvantages of Cottage Industries to the </a:t>
            </a:r>
            <a:r>
              <a:rPr lang="en-TT" dirty="0" smtClean="0"/>
              <a:t>Employee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TT" dirty="0" smtClean="0"/>
              <a:t>Employees may not get any work thus suffering from lack of income.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The workers have to put in long hours to make a living.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The quality and quantity of products compete with goods produced in a well equipped factory.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Workers may not assess the cost of production correctly and charge lower rates for the items produced.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The Role of Government in the Development of Cottage Industries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TT" dirty="0" smtClean="0"/>
              <a:t>Providing training in areas such as handicraft through community centres.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They also provide factory space and small loans through their various lending agencies.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Governments provide marketing facilities by organising trade fairs and expositions.</a:t>
            </a:r>
            <a:endParaRPr lang="en-GB" dirty="0"/>
          </a:p>
        </p:txBody>
      </p:sp>
      <p:pic>
        <p:nvPicPr>
          <p:cNvPr id="4" name="Picture 3" descr="download (5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3717032"/>
            <a:ext cx="1224136" cy="24557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Preview of next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Where do I get my raw materials or who uses my products?</a:t>
            </a:r>
            <a:endParaRPr lang="en-TT" dirty="0" smtClean="0"/>
          </a:p>
          <a:p>
            <a:endParaRPr lang="en-GB" dirty="0"/>
          </a:p>
        </p:txBody>
      </p:sp>
      <p:pic>
        <p:nvPicPr>
          <p:cNvPr id="5" name="Picture 4" descr="images (9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284984"/>
            <a:ext cx="7128792" cy="2664296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Define Cottage industries.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features of cottage industries.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resources used in cottage production.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various advantages of cottage industries to the employer.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various advantages of cottage industries to the employee.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various advantages of cottage industries to the country.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various disadvantages of cottage industries to the employer.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various disadvantages of cottage industries to the employee. </a:t>
            </a:r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role of government in the </a:t>
            </a:r>
            <a:r>
              <a:rPr lang="en-TT" smtClean="0"/>
              <a:t>development of cottage industries.</a:t>
            </a: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None/>
            </a:pPr>
            <a:endParaRPr lang="en-TT" dirty="0" smtClean="0"/>
          </a:p>
          <a:p>
            <a:pPr marL="571500" indent="-571500">
              <a:buNone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endParaRPr lang="en-TT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Review of Lesson 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TT" dirty="0" smtClean="0"/>
              <a:t>Define Subsistence Production.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Define Domestic Production.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Define Surplus Production.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Identify the various types of Production.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Differentiate between goods and services 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Identify the branches of production.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Identify the sequence of the division of production.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Identify the natural resources of the Caribbean.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COTTAGE INDUSTRIES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TT" b="1" i="1" dirty="0" smtClean="0"/>
              <a:t>This refers to skilled production of a handicraft nature done at home. </a:t>
            </a:r>
            <a:endParaRPr lang="en-TT" i="1" dirty="0" smtClean="0"/>
          </a:p>
          <a:p>
            <a:pPr>
              <a:buNone/>
            </a:pPr>
            <a:endParaRPr lang="en-TT" dirty="0" smtClean="0"/>
          </a:p>
          <a:p>
            <a:pPr>
              <a:buFont typeface="Wingdings" pitchFamily="2" charset="2"/>
              <a:buChar char="v"/>
            </a:pPr>
            <a:r>
              <a:rPr lang="en-TT" dirty="0" smtClean="0"/>
              <a:t>Cottage production may be carried out as a means of self-employment or employers may give out work to employees in their homes.</a:t>
            </a:r>
            <a:endParaRPr lang="en-TT" dirty="0" smtClean="0"/>
          </a:p>
          <a:p>
            <a:pPr algn="ctr">
              <a:buNone/>
            </a:pPr>
            <a:endParaRPr lang="en-TT" i="1" dirty="0" smtClean="0"/>
          </a:p>
          <a:p>
            <a:pPr>
              <a:buNone/>
            </a:pPr>
            <a:endParaRPr lang="en-TT" i="1" dirty="0" smtClean="0"/>
          </a:p>
        </p:txBody>
      </p:sp>
      <p:pic>
        <p:nvPicPr>
          <p:cNvPr id="4" name="Picture 3" descr="download (4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653136"/>
            <a:ext cx="6408712" cy="15719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T" dirty="0" smtClean="0"/>
              <a:t>Features of Cottage Industries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Simple machines and tools are used.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Initially outlay of capital is required.</a:t>
            </a:r>
          </a:p>
          <a:p>
            <a:pPr marL="571500" indent="-571500">
              <a:buNone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Cottage industries utilise local raw materials in the production process.</a:t>
            </a:r>
            <a:endParaRPr lang="en-TT" dirty="0" smtClean="0"/>
          </a:p>
        </p:txBody>
      </p:sp>
      <p:pic>
        <p:nvPicPr>
          <p:cNvPr id="4" name="Picture 3" descr="download (4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797152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Resources used in cottage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57816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Sea Shells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Calabash gourds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TT" spc="-100" dirty="0" smtClean="0"/>
              <a:t>		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Straw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TT" spc="-100" dirty="0" smtClean="0"/>
              <a:t>			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Boxes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Vegetables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Metals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Plastic </a:t>
            </a:r>
            <a:r>
              <a:rPr lang="en-TT" spc="-100" dirty="0" smtClean="0"/>
              <a:t>bags and </a:t>
            </a:r>
            <a:r>
              <a:rPr lang="en-TT" spc="-100" dirty="0" smtClean="0"/>
              <a:t>bottles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Plastic </a:t>
            </a:r>
            <a:r>
              <a:rPr lang="en-TT" spc="-100" dirty="0" smtClean="0"/>
              <a:t>cups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M</a:t>
            </a:r>
            <a:r>
              <a:rPr lang="en-TT" spc="-100" dirty="0" smtClean="0"/>
              <a:t>atch Sticks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TT" spc="-100" dirty="0" smtClean="0"/>
              <a:t>		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Fudge Sticks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Fruits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TT" spc="-100" dirty="0" smtClean="0"/>
              <a:t>Threads, etc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spc="-1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endParaRPr lang="en-TT" i="1" dirty="0" smtClean="0"/>
          </a:p>
        </p:txBody>
      </p:sp>
      <p:pic>
        <p:nvPicPr>
          <p:cNvPr id="4" name="Picture 3" descr="download (4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505075"/>
            <a:ext cx="1368153" cy="995933"/>
          </a:xfrm>
          <a:prstGeom prst="rect">
            <a:avLst/>
          </a:prstGeom>
        </p:spPr>
      </p:pic>
      <p:pic>
        <p:nvPicPr>
          <p:cNvPr id="5" name="Picture 4" descr="images (9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789040"/>
            <a:ext cx="788293" cy="1134045"/>
          </a:xfrm>
          <a:prstGeom prst="rect">
            <a:avLst/>
          </a:prstGeom>
        </p:spPr>
      </p:pic>
      <p:pic>
        <p:nvPicPr>
          <p:cNvPr id="6" name="Picture 5" descr="download (5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869160"/>
            <a:ext cx="1017464" cy="1283965"/>
          </a:xfrm>
          <a:prstGeom prst="rect">
            <a:avLst/>
          </a:prstGeom>
        </p:spPr>
      </p:pic>
      <p:pic>
        <p:nvPicPr>
          <p:cNvPr id="7" name="Picture 6" descr="download (5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2420888"/>
            <a:ext cx="1496566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Advantages of Cottage Industries to the Employer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arabicParenR"/>
            </a:pPr>
            <a:r>
              <a:rPr lang="en-TT" dirty="0" smtClean="0"/>
              <a:t>It reduces the investment capital required by the employer since he does not have to set up an organised factory.</a:t>
            </a:r>
          </a:p>
          <a:p>
            <a:pPr marL="571500" indent="-571500">
              <a:buFont typeface="+mj-lt"/>
              <a:buAutoNum type="arabicParenR"/>
            </a:pPr>
            <a:r>
              <a:rPr lang="en-TT" dirty="0" smtClean="0"/>
              <a:t>The employer does not have to keep workers in his employ during periods when there is low or no demand for his products.</a:t>
            </a:r>
          </a:p>
          <a:p>
            <a:pPr marL="571500" indent="-571500">
              <a:buFont typeface="+mj-lt"/>
              <a:buAutoNum type="arabicParenR"/>
            </a:pPr>
            <a:r>
              <a:rPr lang="en-TT" dirty="0" smtClean="0"/>
              <a:t>The employer does not have to fear strike action of workers due to trade union activity as he deals with employees on a one on one basis.</a:t>
            </a:r>
            <a:endParaRPr lang="en-T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Advantages of Cottage Industries to the </a:t>
            </a:r>
            <a:r>
              <a:rPr lang="en-TT" dirty="0" smtClean="0"/>
              <a:t>Employee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The worker can work at home at his own pace.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The worker can get help from other family members.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Cottage production can be a means of self-employment.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It can also be a means of additional income.</a:t>
            </a:r>
            <a:endParaRPr lang="en-TT" dirty="0" smtClean="0"/>
          </a:p>
        </p:txBody>
      </p:sp>
      <p:pic>
        <p:nvPicPr>
          <p:cNvPr id="4" name="Picture 3" descr="download (5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653136"/>
            <a:ext cx="1669727" cy="12315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Advantages of Cottage Industries to the </a:t>
            </a:r>
            <a:r>
              <a:rPr lang="en-TT" dirty="0" smtClean="0"/>
              <a:t>Country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TT" dirty="0" smtClean="0"/>
              <a:t>Cottage industries provide a source of employment.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It reduces the importation of souvenir items for use in the tourist and other trades.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Cottage industries can be a major source of earning foreign exchange by means of direct export of these goods to other countries.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  <a:p>
            <a:pPr marL="514350" indent="-514350">
              <a:buFont typeface="+mj-lt"/>
              <a:buAutoNum type="arabicPeriod"/>
            </a:pPr>
            <a:r>
              <a:rPr lang="en-TT" dirty="0" smtClean="0"/>
              <a:t>It allows the development of human resources.</a:t>
            </a:r>
          </a:p>
          <a:p>
            <a:pPr marL="514350" indent="-514350">
              <a:buFont typeface="+mj-lt"/>
              <a:buAutoNum type="arabicPeriod"/>
            </a:pPr>
            <a:endParaRPr lang="en-T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657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UNIT 6 ORGANISATION OF THE FACTORS OF PRODUCTION</vt:lpstr>
      <vt:lpstr>Objectives </vt:lpstr>
      <vt:lpstr>Review of Lesson 18</vt:lpstr>
      <vt:lpstr>COTTAGE INDUSTRIES</vt:lpstr>
      <vt:lpstr>Features of Cottage Industries</vt:lpstr>
      <vt:lpstr>Resources used in cottage production</vt:lpstr>
      <vt:lpstr>Advantages of Cottage Industries to the Employer</vt:lpstr>
      <vt:lpstr>Advantages of Cottage Industries to the Employee</vt:lpstr>
      <vt:lpstr>Advantages of Cottage Industries to the Country</vt:lpstr>
      <vt:lpstr>Advantages of Cottage Industries to the Country continued</vt:lpstr>
      <vt:lpstr>Disadvantages of Cottage Industries to the Employer</vt:lpstr>
      <vt:lpstr>Disadvantages of Cottage Industries to the Employee</vt:lpstr>
      <vt:lpstr>The Role of Government in the Development of Cottage Industries</vt:lpstr>
      <vt:lpstr>Preview of next lesson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LEGAL ASPECTS OF BUSINESS CONTRACTS</dc:title>
  <dc:creator>Katty Christopher</dc:creator>
  <cp:lastModifiedBy>Katty Christopher</cp:lastModifiedBy>
  <cp:revision>44</cp:revision>
  <dcterms:created xsi:type="dcterms:W3CDTF">2013-01-01T23:05:48Z</dcterms:created>
  <dcterms:modified xsi:type="dcterms:W3CDTF">2013-01-05T21:20:52Z</dcterms:modified>
</cp:coreProperties>
</file>