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0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3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4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30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5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2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20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4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7A027-A1C8-47AE-9E0E-A62264186D2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51FD7-37D4-4670-962C-0BC927D39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2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/>
          </a:bodyPr>
          <a:lstStyle/>
          <a:p>
            <a:r>
              <a:rPr lang="en-TT" dirty="0" smtClean="0"/>
              <a:t>UNIT 4</a:t>
            </a:r>
            <a:br>
              <a:rPr lang="en-TT" dirty="0" smtClean="0"/>
            </a:br>
            <a:r>
              <a:rPr lang="en-TT" dirty="0" smtClean="0"/>
              <a:t>LEGAL ASPECTS OF BUSINESS CONTRACTS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36568"/>
          </a:xfrm>
        </p:spPr>
        <p:txBody>
          <a:bodyPr>
            <a:normAutofit fontScale="92500" lnSpcReduction="20000"/>
          </a:bodyPr>
          <a:lstStyle/>
          <a:p>
            <a:r>
              <a:rPr lang="en-TT" sz="4400" b="1" dirty="0" smtClean="0">
                <a:solidFill>
                  <a:srgbClr val="C00000"/>
                </a:solidFill>
              </a:rPr>
              <a:t>LEGAL ASPECTS OF BUSINESS CONTRACTS</a:t>
            </a:r>
            <a:endParaRPr lang="en-GB" sz="4400" b="1" dirty="0">
              <a:solidFill>
                <a:srgbClr val="C00000"/>
              </a:solidFill>
            </a:endParaRPr>
          </a:p>
        </p:txBody>
      </p:sp>
      <p:pic>
        <p:nvPicPr>
          <p:cNvPr id="5" name="Picture 4" descr="download (2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365104"/>
            <a:ext cx="7200800" cy="203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TT" dirty="0" smtClean="0"/>
              <a:t>OFFER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endParaRPr lang="en-TT" b="1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TT" b="1" dirty="0" smtClean="0"/>
              <a:t>Revocation Of Offer – </a:t>
            </a:r>
            <a:r>
              <a:rPr lang="en-TT" dirty="0" smtClean="0"/>
              <a:t>An offer can only be revoked or withdrawn before acceptance. Once the offeree accepts the offer then the offeror cannot withdraw his offer.</a:t>
            </a:r>
          </a:p>
        </p:txBody>
      </p:sp>
      <p:pic>
        <p:nvPicPr>
          <p:cNvPr id="4" name="Picture 3" descr="images (8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293096"/>
            <a:ext cx="6624736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54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TT" dirty="0" smtClean="0"/>
              <a:t>OFFER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endParaRPr lang="en-TT" b="1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TT" b="1" dirty="0" smtClean="0"/>
              <a:t>Counter Offer </a:t>
            </a:r>
            <a:r>
              <a:rPr lang="en-TT" dirty="0" smtClean="0"/>
              <a:t>– Once the offeree changes the offer made, he or she is making what is called a counter-offer. This is a rejection of the original offer and is not acceptable by law.  </a:t>
            </a:r>
          </a:p>
        </p:txBody>
      </p:sp>
      <p:pic>
        <p:nvPicPr>
          <p:cNvPr id="4" name="Picture 3" descr="images (9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365104"/>
            <a:ext cx="7128792" cy="173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038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TT" dirty="0" smtClean="0"/>
              <a:t>ACCEPTANCE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TT" i="1" dirty="0" smtClean="0"/>
              <a:t>This is achieved when the offeree unconditionally agrees to all terms and conditions of the offer.</a:t>
            </a:r>
          </a:p>
          <a:p>
            <a:pPr>
              <a:buNone/>
            </a:pPr>
            <a:endParaRPr lang="en-TT" i="1" dirty="0" smtClean="0"/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There cannot be genuine acceptance if there is no genuine offer.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Acceptance must be </a:t>
            </a:r>
            <a:r>
              <a:rPr lang="en-TT" b="1" dirty="0" smtClean="0"/>
              <a:t>unconditional</a:t>
            </a:r>
            <a:r>
              <a:rPr lang="en-TT" dirty="0" smtClean="0"/>
              <a:t>. The offeree must not change any of the conditions of the offer.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Acceptance must be </a:t>
            </a:r>
            <a:r>
              <a:rPr lang="en-TT" b="1" dirty="0" smtClean="0"/>
              <a:t>unqualified</a:t>
            </a:r>
            <a:r>
              <a:rPr lang="en-TT" dirty="0" smtClean="0"/>
              <a:t>. The offeree must measure up to the expectations of the contract and not seek to change it.</a:t>
            </a:r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Acceptance must be </a:t>
            </a:r>
            <a:r>
              <a:rPr lang="en-TT" b="1" dirty="0" smtClean="0"/>
              <a:t>absolute</a:t>
            </a:r>
            <a:r>
              <a:rPr lang="en-TT" dirty="0" smtClean="0"/>
              <a:t>. All the terms and conditions must be agreed on totally and the offeree should not be desired to change any aspect in his favour.</a:t>
            </a:r>
          </a:p>
          <a:p>
            <a:pPr marL="571500" indent="-571500">
              <a:buFont typeface="+mj-lt"/>
              <a:buAutoNum type="arabicPeriod"/>
            </a:pPr>
            <a:endParaRPr lang="en-TT" dirty="0" smtClean="0"/>
          </a:p>
          <a:p>
            <a:pPr marL="571500" indent="-5715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673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ACCEPTANCE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TT" b="1" dirty="0" smtClean="0"/>
              <a:t>Acceptance must be made in the way stated by the offeror </a:t>
            </a:r>
            <a:r>
              <a:rPr lang="en-TT" dirty="0" smtClean="0"/>
              <a:t>– It must be made in the form that it is decided on by the offeror.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TT" b="1" dirty="0" smtClean="0"/>
              <a:t>Acceptance by Post </a:t>
            </a:r>
            <a:r>
              <a:rPr lang="en-TT" dirty="0" smtClean="0"/>
              <a:t>– Once the offeree mails the letter of acceptance and not when it is received. The offeree’s obligation is to mail the letter. This is all he/she needs to do for acceptance to be legal.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TT" b="1" dirty="0" smtClean="0"/>
              <a:t>Acceptance by Instantaneous Means of Communication </a:t>
            </a:r>
            <a:r>
              <a:rPr lang="en-TT" dirty="0" smtClean="0"/>
              <a:t>– Acceptance is only seen as acceptance when it is communicated and not when it is made.</a:t>
            </a:r>
          </a:p>
          <a:p>
            <a:pPr marL="514350" indent="-514350">
              <a:buFont typeface="+mj-lt"/>
              <a:buAutoNum type="arabicPeriod" startAt="5"/>
            </a:pPr>
            <a:endParaRPr lang="en-TT" dirty="0" smtClean="0"/>
          </a:p>
          <a:p>
            <a:pPr marL="514350" indent="-514350">
              <a:buFont typeface="+mj-lt"/>
              <a:buAutoNum type="arabicPeriod" startAt="5"/>
            </a:pPr>
            <a:endParaRPr lang="en-TT" dirty="0" smtClean="0"/>
          </a:p>
          <a:p>
            <a:pPr marL="514350" indent="-514350">
              <a:buFont typeface="+mj-lt"/>
              <a:buAutoNum type="arabicPeriod" startAt="5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213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CONSIDERATION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TT" i="1" dirty="0" smtClean="0"/>
              <a:t>A benefit or detriment received by one party for a promise for the other party to perform an act, or to compensate for that act or detriment.</a:t>
            </a:r>
          </a:p>
          <a:p>
            <a:pPr marL="571500" indent="-571500">
              <a:buFont typeface="+mj-lt"/>
              <a:buAutoNum type="romanLcPeriod"/>
            </a:pPr>
            <a:endParaRPr lang="en-TT" b="1" dirty="0" smtClean="0"/>
          </a:p>
          <a:p>
            <a:pPr marL="571500" indent="-571500">
              <a:buNone/>
            </a:pPr>
            <a:r>
              <a:rPr lang="en-TT" dirty="0" smtClean="0"/>
              <a:t>Consideration has two aspects:</a:t>
            </a:r>
          </a:p>
          <a:p>
            <a:pPr marL="571500" indent="-571500">
              <a:buFont typeface="+mj-lt"/>
              <a:buAutoNum type="alphaLcParenR"/>
            </a:pPr>
            <a:r>
              <a:rPr lang="en-TT" dirty="0" smtClean="0"/>
              <a:t>A promise for a promise</a:t>
            </a:r>
          </a:p>
          <a:p>
            <a:pPr marL="571500" indent="-571500">
              <a:buFont typeface="+mj-lt"/>
              <a:buAutoNum type="alphaLcParenR"/>
            </a:pPr>
            <a:r>
              <a:rPr lang="en-TT" dirty="0" smtClean="0"/>
              <a:t>An act for an act</a:t>
            </a:r>
          </a:p>
          <a:p>
            <a:pPr marL="571500" indent="-571500">
              <a:buFont typeface="+mj-lt"/>
              <a:buAutoNum type="alphaLcParenR"/>
            </a:pPr>
            <a:endParaRPr lang="en-TT" dirty="0" smtClean="0"/>
          </a:p>
          <a:p>
            <a:endParaRPr lang="en-GB" dirty="0"/>
          </a:p>
        </p:txBody>
      </p:sp>
      <p:pic>
        <p:nvPicPr>
          <p:cNvPr id="4" name="Picture 3" descr="images (9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645024"/>
            <a:ext cx="3031604" cy="2307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8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TT" dirty="0" smtClean="0"/>
              <a:t>CONSIDERATION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alphaLcParenR"/>
            </a:pPr>
            <a:r>
              <a:rPr lang="en-TT" b="1" dirty="0" smtClean="0"/>
              <a:t>Owner’s consideration </a:t>
            </a:r>
            <a:r>
              <a:rPr lang="en-TT" dirty="0" smtClean="0"/>
              <a:t>– benefit or detriment that receiving party gets</a:t>
            </a:r>
          </a:p>
          <a:p>
            <a:pPr marL="571500" indent="-571500">
              <a:buFont typeface="+mj-lt"/>
              <a:buAutoNum type="alphaLcParenR"/>
            </a:pPr>
            <a:endParaRPr lang="en-TT" dirty="0" smtClean="0"/>
          </a:p>
          <a:p>
            <a:pPr marL="571500" indent="-571500">
              <a:buFont typeface="+mj-lt"/>
              <a:buAutoNum type="alphaLcParenR"/>
            </a:pPr>
            <a:r>
              <a:rPr lang="en-TT" b="1" dirty="0" smtClean="0"/>
              <a:t>Receiver’s consideration </a:t>
            </a:r>
            <a:r>
              <a:rPr lang="en-TT" dirty="0" smtClean="0"/>
              <a:t>– promise that the receiving party makes.</a:t>
            </a:r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LcPeriod"/>
            </a:pP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endParaRPr lang="en-TT" dirty="0" smtClean="0"/>
          </a:p>
          <a:p>
            <a:pPr marL="571500" indent="-571500">
              <a:buFont typeface="+mj-lt"/>
              <a:buAutoNum type="romanLcPeriod"/>
            </a:pPr>
            <a:endParaRPr lang="en-GB" dirty="0"/>
          </a:p>
        </p:txBody>
      </p:sp>
      <p:pic>
        <p:nvPicPr>
          <p:cNvPr id="4" name="Picture 3" descr="images (9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437112"/>
            <a:ext cx="6408712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321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CONSIDERATION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TT" b="1" dirty="0" smtClean="0"/>
          </a:p>
          <a:p>
            <a:pPr marL="514350" indent="-514350">
              <a:buFont typeface="+mj-lt"/>
              <a:buAutoNum type="arabicPeriod"/>
            </a:pPr>
            <a:r>
              <a:rPr lang="en-TT" b="1" dirty="0" smtClean="0"/>
              <a:t>Consideration is more than a promise </a:t>
            </a:r>
            <a:r>
              <a:rPr lang="en-TT" dirty="0" smtClean="0"/>
              <a:t>– It is different from a bare promise. E.G. If Jenna promises to give Shanace $100 and later changes her mind giving Shanace nothing. Shanace cannot succeed against Jenna for breach of contract because Shanace gave no consideration in return for Jenna’s promise. </a:t>
            </a:r>
          </a:p>
        </p:txBody>
      </p:sp>
    </p:spTree>
    <p:extLst>
      <p:ext uri="{BB962C8B-B14F-4D97-AF65-F5344CB8AC3E}">
        <p14:creationId xmlns:p14="http://schemas.microsoft.com/office/powerpoint/2010/main" val="4122836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TT" dirty="0" smtClean="0"/>
              <a:t>CONSIDERATION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endParaRPr lang="en-TT" b="1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TT" b="1" dirty="0" smtClean="0"/>
              <a:t>Consideration may be executory or executed</a:t>
            </a:r>
            <a:r>
              <a:rPr lang="en-TT" dirty="0" smtClean="0"/>
              <a:t> – </a:t>
            </a:r>
          </a:p>
          <a:p>
            <a:pPr marL="514350" indent="-514350">
              <a:buFont typeface="+mj-lt"/>
              <a:buAutoNum type="arabicPeriod" startAt="2"/>
            </a:pPr>
            <a:endParaRPr lang="en-TT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TT" i="1" dirty="0" smtClean="0"/>
              <a:t>Executory Consideration </a:t>
            </a:r>
            <a:r>
              <a:rPr lang="en-TT" dirty="0" smtClean="0"/>
              <a:t>– the price promised by one party in return for the other parties promise.</a:t>
            </a:r>
          </a:p>
          <a:p>
            <a:pPr marL="880110" lvl="1" indent="-514350">
              <a:buFont typeface="+mj-lt"/>
              <a:buAutoNum type="alphaLcParenR"/>
            </a:pPr>
            <a:endParaRPr lang="en-TT" dirty="0" smtClean="0"/>
          </a:p>
          <a:p>
            <a:pPr marL="880110" lvl="1" indent="-514350">
              <a:buFont typeface="+mj-lt"/>
              <a:buAutoNum type="alphaLcParenR"/>
            </a:pPr>
            <a:r>
              <a:rPr lang="en-TT" i="1" dirty="0" smtClean="0"/>
              <a:t>Executed Consideration </a:t>
            </a:r>
            <a:r>
              <a:rPr lang="en-TT" dirty="0" smtClean="0"/>
              <a:t>– the price paid by one party in return for the other parties promise. The promise is yet to be done. </a:t>
            </a:r>
          </a:p>
          <a:p>
            <a:pPr marL="514350" indent="-514350">
              <a:buNone/>
            </a:pPr>
            <a:endParaRPr lang="en-GB" dirty="0" smtClean="0"/>
          </a:p>
          <a:p>
            <a:endParaRPr lang="en-T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860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CONSIDERATION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TT" dirty="0" smtClean="0"/>
              <a:t>Rules governing consideration:</a:t>
            </a:r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Consideration must be real or sufficient</a:t>
            </a:r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Consideration need not be adequate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Consideration must move from the promisee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Consideration must not be past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Consideration must not be illegal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Consideration must not be vague</a:t>
            </a:r>
            <a:endParaRPr lang="en-GB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Consideration must be possible of performance</a:t>
            </a:r>
            <a:endParaRPr lang="en-GB" dirty="0" smtClean="0"/>
          </a:p>
          <a:p>
            <a:pPr marL="514350" indent="-514350">
              <a:buFont typeface="+mj-lt"/>
              <a:buAutoNum type="roman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107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CAPACITY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Capacity refers to identify who is eligible to enter into a contract.</a:t>
            </a:r>
          </a:p>
          <a:p>
            <a:r>
              <a:rPr lang="en-TT" dirty="0" smtClean="0"/>
              <a:t>The following persons are not considered to have full capacity</a:t>
            </a:r>
          </a:p>
          <a:p>
            <a:pPr lvl="2"/>
            <a:r>
              <a:rPr lang="en-TT" dirty="0" smtClean="0"/>
              <a:t>Minors – persons below the age of  18</a:t>
            </a:r>
          </a:p>
          <a:p>
            <a:pPr lvl="2"/>
            <a:r>
              <a:rPr lang="en-TT" dirty="0" smtClean="0"/>
              <a:t>Under the influence – alcohol or drugs</a:t>
            </a:r>
          </a:p>
          <a:p>
            <a:pPr lvl="2"/>
            <a:r>
              <a:rPr lang="en-TT" dirty="0" smtClean="0"/>
              <a:t>Mentally ill</a:t>
            </a:r>
          </a:p>
          <a:p>
            <a:pPr lvl="2"/>
            <a:r>
              <a:rPr lang="en-TT" dirty="0" smtClean="0"/>
              <a:t>Alien – persons who are residence of other </a:t>
            </a:r>
            <a:r>
              <a:rPr lang="en-TT" dirty="0" err="1" smtClean="0"/>
              <a:t>cpuntries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114474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Define a simple contract.</a:t>
            </a:r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Identify the seven (7) basic elements of a simple contract.</a:t>
            </a:r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 State three (3) types of contracts.</a:t>
            </a:r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Differentiate between Offer and Invitation to Treat.</a:t>
            </a:r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Describe how Acceptance is achieved.</a:t>
            </a:r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r>
              <a:rPr lang="en-TT" dirty="0" smtClean="0"/>
              <a:t>Describe what is Consideration.</a:t>
            </a:r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None/>
            </a:pPr>
            <a:endParaRPr lang="en-TT" dirty="0" smtClean="0"/>
          </a:p>
          <a:p>
            <a:pPr marL="571500" indent="-571500">
              <a:buNone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pPr marL="571500" indent="-571500">
              <a:buFont typeface="+mj-lt"/>
              <a:buAutoNum type="romanUcPeriod"/>
            </a:pPr>
            <a:endParaRPr lang="en-TT" dirty="0" smtClean="0"/>
          </a:p>
          <a:p>
            <a:endParaRPr lang="en-TT" dirty="0" smtClean="0"/>
          </a:p>
          <a:p>
            <a:endParaRPr lang="en-GB" dirty="0"/>
          </a:p>
        </p:txBody>
      </p:sp>
      <p:pic>
        <p:nvPicPr>
          <p:cNvPr id="4" name="Picture 3" descr="download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0466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7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LEGALITY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T" dirty="0" smtClean="0"/>
          </a:p>
          <a:p>
            <a:r>
              <a:rPr lang="en-TT" dirty="0" smtClean="0"/>
              <a:t>All contract must conform to the law. This is a person can not enter into a contract or design a contract for something or action which is against the law.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3003001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POSSIBILITY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TT" dirty="0" smtClean="0"/>
          </a:p>
          <a:p>
            <a:r>
              <a:rPr lang="en-TT" dirty="0" smtClean="0"/>
              <a:t>All parties to the contract must be in a position to deliver the requirements of the contract.</a:t>
            </a:r>
          </a:p>
          <a:p>
            <a:pPr lvl="2"/>
            <a:r>
              <a:rPr lang="en-TT" dirty="0" smtClean="0"/>
              <a:t>You can not make a contract to give someone the stars or use a venue which is destroyed by a storm.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1316215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GOOD FAITH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This refers to the genuineness of the parties to stick to a contract.</a:t>
            </a:r>
          </a:p>
          <a:p>
            <a:r>
              <a:rPr lang="en-TT" dirty="0" smtClean="0"/>
              <a:t>There should not be a deliberate attempt to misrepresent yourself or be fraudulent..</a:t>
            </a:r>
          </a:p>
          <a:p>
            <a:pPr lvl="2"/>
            <a:r>
              <a:rPr lang="en-TT" dirty="0" smtClean="0"/>
              <a:t>Innocent misrepresentation – a statement that is made in the belief that is true.</a:t>
            </a:r>
          </a:p>
          <a:p>
            <a:pPr lvl="2"/>
            <a:r>
              <a:rPr lang="en-TT" dirty="0" smtClean="0"/>
              <a:t>Fraudulent misrepresentation – a statement which is untrue and made knowing that it is untrue.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019038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TERMINATION OF A CONTRACT</a:t>
            </a: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A contract which is brought to an end.</a:t>
            </a:r>
          </a:p>
          <a:p>
            <a:r>
              <a:rPr lang="en-TT" dirty="0" smtClean="0"/>
              <a:t>A contract may be ended in the following ways;</a:t>
            </a:r>
          </a:p>
          <a:p>
            <a:pPr lvl="2"/>
            <a:r>
              <a:rPr lang="en-TT" dirty="0" smtClean="0"/>
              <a:t>Death</a:t>
            </a:r>
          </a:p>
          <a:p>
            <a:pPr lvl="2"/>
            <a:r>
              <a:rPr lang="en-TT" dirty="0" smtClean="0"/>
              <a:t>Lapse of time – the time period of the contract has expired.</a:t>
            </a:r>
          </a:p>
          <a:p>
            <a:pPr lvl="2"/>
            <a:r>
              <a:rPr lang="en-TT" dirty="0" smtClean="0"/>
              <a:t>Bankruptcy</a:t>
            </a:r>
          </a:p>
          <a:p>
            <a:pPr lvl="2"/>
            <a:r>
              <a:rPr lang="en-TT" dirty="0" smtClean="0"/>
              <a:t>Renunciation – if one party only completes part of the contract.</a:t>
            </a:r>
          </a:p>
          <a:p>
            <a:pPr lvl="2"/>
            <a:r>
              <a:rPr lang="en-TT" dirty="0" smtClean="0"/>
              <a:t>Legislature – the contract was illegal</a:t>
            </a:r>
          </a:p>
          <a:p>
            <a:pPr lvl="2"/>
            <a:r>
              <a:rPr lang="en-TT" dirty="0" smtClean="0"/>
              <a:t>Notice – the contract is ended by warning in advance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909524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/>
            </a:r>
            <a:br>
              <a:rPr lang="en-TT" dirty="0" smtClean="0"/>
            </a:br>
            <a:r>
              <a:rPr lang="en-TT" dirty="0" smtClean="0"/>
              <a:t>DISCHARGE OF THE CONTRACT</a:t>
            </a:r>
            <a:br>
              <a:rPr lang="en-TT" dirty="0" smtClean="0"/>
            </a:br>
            <a:endParaRPr lang="en-T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smtClean="0"/>
              <a:t>Discharge refers to when someone is released from their legal obligation.</a:t>
            </a:r>
          </a:p>
          <a:p>
            <a:r>
              <a:rPr lang="en-TT" dirty="0" smtClean="0"/>
              <a:t>A contract may be discharged in the following ways;</a:t>
            </a:r>
          </a:p>
          <a:p>
            <a:pPr lvl="2"/>
            <a:r>
              <a:rPr lang="en-TT" dirty="0" smtClean="0"/>
              <a:t>By performance – the contract is completed</a:t>
            </a:r>
          </a:p>
          <a:p>
            <a:pPr lvl="2"/>
            <a:r>
              <a:rPr lang="en-TT" dirty="0" smtClean="0"/>
              <a:t>Agreement – both parties agree to cancel</a:t>
            </a:r>
          </a:p>
          <a:p>
            <a:pPr lvl="2"/>
            <a:r>
              <a:rPr lang="en-TT" dirty="0" smtClean="0"/>
              <a:t>Breach – one party does not fulfil his part of the contract.</a:t>
            </a:r>
          </a:p>
          <a:p>
            <a:pPr lvl="2"/>
            <a:r>
              <a:rPr lang="en-TT" dirty="0" smtClean="0"/>
              <a:t>Frustration – circumstances beyond the control of the parties make it impossible to complete the contract.   </a:t>
            </a:r>
            <a:endParaRPr lang="en-TT" dirty="0"/>
          </a:p>
        </p:txBody>
      </p:sp>
    </p:spTree>
    <p:extLst>
      <p:ext uri="{BB962C8B-B14F-4D97-AF65-F5344CB8AC3E}">
        <p14:creationId xmlns:p14="http://schemas.microsoft.com/office/powerpoint/2010/main" val="294610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TT" dirty="0" smtClean="0"/>
              <a:t>CONTRACT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TT" i="1" dirty="0" smtClean="0"/>
              <a:t>A contract is a legally binding agreement that is enforceable by law.</a:t>
            </a:r>
          </a:p>
          <a:p>
            <a:pPr algn="just">
              <a:buNone/>
            </a:pPr>
            <a:endParaRPr lang="en-TT" i="1" dirty="0" smtClean="0"/>
          </a:p>
          <a:p>
            <a:pPr algn="just">
              <a:buNone/>
            </a:pPr>
            <a:r>
              <a:rPr lang="en-TT" dirty="0" smtClean="0"/>
              <a:t>Characteristics: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TT" dirty="0" smtClean="0"/>
              <a:t>All contracts are agreements, but  not all agreements are contracts; some agreements are not legally binding.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TT" dirty="0" smtClean="0"/>
              <a:t>Domestic agreements are not legally binding so the court expects the relative or friend to prove that he/she did intend to create legal relations.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TT" dirty="0" smtClean="0"/>
              <a:t>The law sees all business transactions as legally binding so the court expects the party or parties bringing the action to court to prove that legal relations were not intended.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TT" dirty="0" smtClean="0"/>
              <a:t>A simple contract is not legally binding unless it contains the seven basic elements of a contract.</a:t>
            </a:r>
          </a:p>
          <a:p>
            <a:pPr marL="571500" indent="-571500" algn="just">
              <a:buFont typeface="+mj-lt"/>
              <a:buAutoNum type="romanUcPeriod"/>
            </a:pPr>
            <a:endParaRPr lang="en-TT" dirty="0" smtClean="0"/>
          </a:p>
        </p:txBody>
      </p:sp>
    </p:spTree>
    <p:extLst>
      <p:ext uri="{BB962C8B-B14F-4D97-AF65-F5344CB8AC3E}">
        <p14:creationId xmlns:p14="http://schemas.microsoft.com/office/powerpoint/2010/main" val="866400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TT" dirty="0" smtClean="0"/>
              <a:t>ELEMENTS OF A SIMPLE CONTRACT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buFont typeface="+mj-lt"/>
              <a:buAutoNum type="arabicPeriod"/>
            </a:pPr>
            <a:r>
              <a:rPr lang="en-TT" dirty="0" smtClean="0"/>
              <a:t>Offer </a:t>
            </a:r>
          </a:p>
          <a:p>
            <a:pPr marL="571500" indent="-571500">
              <a:buFont typeface="+mj-lt"/>
              <a:buAutoNum type="arabicPeriod"/>
            </a:pPr>
            <a:endParaRPr lang="en-TT" dirty="0" smtClean="0"/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 Acceptance of that offer</a:t>
            </a:r>
          </a:p>
          <a:p>
            <a:pPr marL="571500" indent="-571500">
              <a:buFont typeface="+mj-lt"/>
              <a:buAutoNum type="arabicPeriod"/>
            </a:pPr>
            <a:endParaRPr lang="en-TT" dirty="0" smtClean="0"/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Consideration</a:t>
            </a:r>
          </a:p>
          <a:p>
            <a:pPr marL="571500" indent="-571500">
              <a:buFont typeface="+mj-lt"/>
              <a:buAutoNum type="arabicPeriod"/>
            </a:pPr>
            <a:endParaRPr lang="en-TT" dirty="0" smtClean="0"/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Capacity</a:t>
            </a:r>
          </a:p>
          <a:p>
            <a:pPr marL="571500" indent="-571500">
              <a:buFont typeface="+mj-lt"/>
              <a:buAutoNum type="arabicPeriod"/>
            </a:pPr>
            <a:endParaRPr lang="en-TT" dirty="0" smtClean="0"/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Legality</a:t>
            </a:r>
          </a:p>
          <a:p>
            <a:pPr marL="571500" indent="-571500">
              <a:buFont typeface="+mj-lt"/>
              <a:buAutoNum type="arabicPeriod"/>
            </a:pPr>
            <a:endParaRPr lang="en-TT" dirty="0" smtClean="0"/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Possibility</a:t>
            </a:r>
          </a:p>
          <a:p>
            <a:pPr marL="571500" indent="-571500">
              <a:buFont typeface="+mj-lt"/>
              <a:buAutoNum type="arabicPeriod"/>
            </a:pPr>
            <a:endParaRPr lang="en-TT" dirty="0" smtClean="0"/>
          </a:p>
          <a:p>
            <a:pPr marL="571500" indent="-571500">
              <a:buFont typeface="+mj-lt"/>
              <a:buAutoNum type="arabicPeriod"/>
            </a:pPr>
            <a:r>
              <a:rPr lang="en-TT" dirty="0" smtClean="0"/>
              <a:t>Good faith</a:t>
            </a:r>
            <a:endParaRPr lang="en-GB" dirty="0"/>
          </a:p>
        </p:txBody>
      </p:sp>
      <p:pic>
        <p:nvPicPr>
          <p:cNvPr id="4" name="Picture 3" descr="images (8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276872"/>
            <a:ext cx="2105025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51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08912" cy="1143000"/>
          </a:xfrm>
        </p:spPr>
        <p:txBody>
          <a:bodyPr>
            <a:normAutofit/>
          </a:bodyPr>
          <a:lstStyle/>
          <a:p>
            <a:r>
              <a:rPr lang="en-TT" dirty="0" smtClean="0"/>
              <a:t>TYPES OF CONTRACTS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 algn="just">
              <a:buFont typeface="+mj-lt"/>
              <a:buAutoNum type="romanUcPeriod"/>
            </a:pPr>
            <a:r>
              <a:rPr lang="en-TT" dirty="0" smtClean="0"/>
              <a:t>SIMPLE CONTRACTS – are made up of two or more people which must have consideration as an important feature of it. E.G. Shaquille agreeing to pay Luke $200 to cut her yard.</a:t>
            </a:r>
          </a:p>
          <a:p>
            <a:pPr marL="571500" indent="-571500" algn="just">
              <a:buFont typeface="+mj-lt"/>
              <a:buAutoNum type="romanUcPeriod"/>
            </a:pPr>
            <a:endParaRPr lang="en-TT" dirty="0" smtClean="0"/>
          </a:p>
          <a:p>
            <a:pPr marL="571500" indent="-571500" algn="just">
              <a:buFont typeface="+mj-lt"/>
              <a:buAutoNum type="romanUcPeriod"/>
            </a:pPr>
            <a:r>
              <a:rPr lang="en-TT" dirty="0" smtClean="0"/>
              <a:t>SPECIALITY CONTRACTS – are always written and must be </a:t>
            </a:r>
            <a:r>
              <a:rPr lang="en-TT" b="1" i="1" dirty="0" smtClean="0"/>
              <a:t>signed </a:t>
            </a:r>
            <a:r>
              <a:rPr lang="en-TT" i="1" dirty="0" smtClean="0"/>
              <a:t>(all parties must place their signature on the contract)</a:t>
            </a:r>
            <a:r>
              <a:rPr lang="en-TT" dirty="0" smtClean="0"/>
              <a:t>, </a:t>
            </a:r>
            <a:r>
              <a:rPr lang="en-TT" b="1" i="1" dirty="0" smtClean="0"/>
              <a:t>sealed </a:t>
            </a:r>
            <a:r>
              <a:rPr lang="en-TT" i="1" dirty="0" smtClean="0"/>
              <a:t>(seal or design must be placed on the contract)</a:t>
            </a:r>
            <a:r>
              <a:rPr lang="en-TT" dirty="0" smtClean="0"/>
              <a:t> and </a:t>
            </a:r>
            <a:r>
              <a:rPr lang="en-TT" b="1" i="1" dirty="0" smtClean="0"/>
              <a:t>delivered </a:t>
            </a:r>
            <a:r>
              <a:rPr lang="en-TT" i="1" dirty="0" smtClean="0"/>
              <a:t>(parties must be aware the contract exists)</a:t>
            </a:r>
            <a:r>
              <a:rPr lang="en-TT" dirty="0" smtClean="0"/>
              <a:t>. E.G. Sale of land, Sale of goods, Hire purchase agreements, Insurance contracts and Marriage contracts.</a:t>
            </a:r>
          </a:p>
          <a:p>
            <a:pPr marL="571500" indent="-571500" algn="just">
              <a:buFont typeface="+mj-lt"/>
              <a:buAutoNum type="romanUcPeriod"/>
            </a:pPr>
            <a:endParaRPr lang="en-TT" dirty="0" smtClean="0"/>
          </a:p>
          <a:p>
            <a:pPr marL="571500" indent="-571500" algn="just">
              <a:buFont typeface="+mj-lt"/>
              <a:buAutoNum type="romanUcPeriod"/>
            </a:pPr>
            <a:r>
              <a:rPr lang="en-TT" dirty="0" smtClean="0"/>
              <a:t>CONTRACT OF RECORD – is a result of a court order. E.G. A man may be ordered by the court to pay a certain amount to maintain his child.</a:t>
            </a:r>
          </a:p>
          <a:p>
            <a:pPr marL="571500" indent="-571500" algn="just">
              <a:buNone/>
            </a:pPr>
            <a:r>
              <a:rPr lang="en-TT" dirty="0" smtClean="0"/>
              <a:t>	</a:t>
            </a:r>
          </a:p>
          <a:p>
            <a:pPr marL="571500" indent="-571500">
              <a:buFont typeface="+mj-lt"/>
              <a:buAutoNum type="romanU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20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OFFER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 algn="ctr">
              <a:buNone/>
            </a:pPr>
            <a:r>
              <a:rPr lang="en-TT" i="1" dirty="0" smtClean="0"/>
              <a:t>This is a proposal or bid made by one party to another either directly or through an agent.</a:t>
            </a:r>
          </a:p>
          <a:p>
            <a:pPr marL="571500" indent="-571500">
              <a:buNone/>
            </a:pPr>
            <a:endParaRPr lang="en-TT" dirty="0" smtClean="0"/>
          </a:p>
          <a:p>
            <a:pPr marL="571500" indent="-571500">
              <a:buNone/>
            </a:pPr>
            <a:r>
              <a:rPr lang="en-TT" dirty="0" smtClean="0"/>
              <a:t>For an offer to be genuine:-</a:t>
            </a:r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It must be made by the offeror (the person making the offer or the agent who represents him);</a:t>
            </a:r>
          </a:p>
          <a:p>
            <a:pPr marL="571500" indent="-571500">
              <a:buFont typeface="+mj-lt"/>
              <a:buAutoNum type="romanLcPeriod"/>
            </a:pPr>
            <a:endParaRPr lang="en-TT" dirty="0" smtClean="0"/>
          </a:p>
          <a:p>
            <a:pPr marL="571500" indent="-571500">
              <a:buFont typeface="+mj-lt"/>
              <a:buAutoNum type="romanLcPeriod"/>
            </a:pPr>
            <a:r>
              <a:rPr lang="en-TT" dirty="0" smtClean="0"/>
              <a:t>Not by the offeree (the person to whom the offer is made).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207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TT" dirty="0" smtClean="0"/>
              <a:t>OFFER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spcBef>
                <a:spcPts val="0"/>
              </a:spcBef>
              <a:buFont typeface="+mj-lt"/>
              <a:buAutoNum type="arabicPeriod"/>
            </a:pPr>
            <a:r>
              <a:rPr lang="en-TT" b="1" i="1" dirty="0" smtClean="0"/>
              <a:t>Invitation to Treat or Trade </a:t>
            </a:r>
            <a:r>
              <a:rPr lang="en-TT" i="1" dirty="0" smtClean="0"/>
              <a:t>- A situation where the offeror invites the offeree to make him an offer, which he is free to accept or reject. This is not a genuine offer.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TT" i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TT" dirty="0" smtClean="0"/>
              <a:t>Examples:</a:t>
            </a:r>
          </a:p>
          <a:p>
            <a:pPr marL="571500" indent="-571500">
              <a:spcBef>
                <a:spcPts val="0"/>
              </a:spcBef>
              <a:buFont typeface="+mj-lt"/>
              <a:buAutoNum type="romanLcPeriod"/>
            </a:pPr>
            <a:r>
              <a:rPr lang="en-TT" dirty="0" smtClean="0"/>
              <a:t>Advertisement for sale of land</a:t>
            </a:r>
          </a:p>
          <a:p>
            <a:pPr marL="571500" indent="-571500">
              <a:spcBef>
                <a:spcPts val="0"/>
              </a:spcBef>
              <a:buFont typeface="+mj-lt"/>
              <a:buAutoNum type="romanLcPeriod"/>
            </a:pPr>
            <a:r>
              <a:rPr lang="en-TT" dirty="0" smtClean="0"/>
              <a:t>Goods in a supermarket</a:t>
            </a:r>
          </a:p>
          <a:p>
            <a:pPr marL="571500" indent="-571500">
              <a:spcBef>
                <a:spcPts val="0"/>
              </a:spcBef>
              <a:buFont typeface="+mj-lt"/>
              <a:buAutoNum type="romanLcPeriod"/>
            </a:pPr>
            <a:r>
              <a:rPr lang="en-TT" dirty="0" smtClean="0"/>
              <a:t>Tenders for goods or services</a:t>
            </a:r>
          </a:p>
          <a:p>
            <a:pPr marL="571500" indent="-571500">
              <a:spcBef>
                <a:spcPts val="0"/>
              </a:spcBef>
              <a:buFont typeface="+mj-lt"/>
              <a:buAutoNum type="romanLcPeriod"/>
            </a:pPr>
            <a:r>
              <a:rPr lang="en-TT" dirty="0" smtClean="0"/>
              <a:t>Goods offered for sale by public auction</a:t>
            </a:r>
            <a:endParaRPr lang="en-GB" dirty="0"/>
          </a:p>
        </p:txBody>
      </p:sp>
      <p:pic>
        <p:nvPicPr>
          <p:cNvPr id="4" name="Picture 3" descr="download (2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284984"/>
            <a:ext cx="20193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3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OFFER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TT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TT" b="1" dirty="0" smtClean="0"/>
              <a:t>Offer can be specific or general</a:t>
            </a:r>
            <a:r>
              <a:rPr lang="en-TT" dirty="0" smtClean="0"/>
              <a:t> – It can be made to a specific person or to the world at large. E.G. If Keston places an advertisement in the newspapers promising a reward to the person who finds and returns his lost passport, then anyone who responds to his request would qualify for the reward.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806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TT" dirty="0" smtClean="0"/>
              <a:t>OFFER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endParaRPr lang="en-TT" b="1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TT" b="1" dirty="0" smtClean="0"/>
              <a:t>Offer does not have to written </a:t>
            </a:r>
            <a:r>
              <a:rPr lang="en-TT" dirty="0" smtClean="0"/>
              <a:t>– It can be put in writing or implied by conduct. E.G. If Anglyn pays a taxi driver his fare, a contract is made by the driver taking her where she wants to go and she paying the fare.</a:t>
            </a:r>
          </a:p>
          <a:p>
            <a:pPr marL="514350" indent="-514350">
              <a:buFont typeface="+mj-lt"/>
              <a:buAutoNum type="arabicPeriod" startAt="3"/>
            </a:pPr>
            <a:endParaRPr lang="en-TT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TT" b="1" dirty="0" smtClean="0"/>
              <a:t>Offer must be communicated </a:t>
            </a:r>
            <a:r>
              <a:rPr lang="en-TT" dirty="0" smtClean="0"/>
              <a:t>– It must be communicated by the offeror or his agent to the offeree or his agent. Offers must be clear and precise.</a:t>
            </a:r>
            <a:endParaRPr lang="en-GB" dirty="0" smtClean="0"/>
          </a:p>
          <a:p>
            <a:pPr marL="514350" indent="-51435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649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1380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UNIT 4 LEGAL ASPECTS OF BUSINESS CONTRACTS</vt:lpstr>
      <vt:lpstr>Objectives </vt:lpstr>
      <vt:lpstr>CONTRACT</vt:lpstr>
      <vt:lpstr>ELEMENTS OF A SIMPLE CONTRACT </vt:lpstr>
      <vt:lpstr>TYPES OF CONTRACTS</vt:lpstr>
      <vt:lpstr>OFFER</vt:lpstr>
      <vt:lpstr>OFFER continued</vt:lpstr>
      <vt:lpstr>OFFER continued</vt:lpstr>
      <vt:lpstr>OFFER continued</vt:lpstr>
      <vt:lpstr>OFFER continued</vt:lpstr>
      <vt:lpstr>OFFER continued</vt:lpstr>
      <vt:lpstr>ACCEPTANCE</vt:lpstr>
      <vt:lpstr>ACCEPTANCE continued</vt:lpstr>
      <vt:lpstr>CONSIDERATION</vt:lpstr>
      <vt:lpstr>CONSIDERATION continued</vt:lpstr>
      <vt:lpstr>CONSIDERATION continued</vt:lpstr>
      <vt:lpstr>CONSIDERATION continued</vt:lpstr>
      <vt:lpstr>CONSIDERATION continued</vt:lpstr>
      <vt:lpstr>CAPACITY</vt:lpstr>
      <vt:lpstr>LEGALITY</vt:lpstr>
      <vt:lpstr>POSSIBILITY</vt:lpstr>
      <vt:lpstr>GOOD FAITH</vt:lpstr>
      <vt:lpstr>TERMINATION OF A CONTRACT</vt:lpstr>
      <vt:lpstr>  DISCHARGE OF THE CONTRACT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LEGAL ASPECTS OF BUSINESS CONTRACTS</dc:title>
  <dc:creator>Richie</dc:creator>
  <cp:lastModifiedBy>Richie</cp:lastModifiedBy>
  <cp:revision>2</cp:revision>
  <dcterms:created xsi:type="dcterms:W3CDTF">2018-05-16T13:21:32Z</dcterms:created>
  <dcterms:modified xsi:type="dcterms:W3CDTF">2018-09-11T19:41:16Z</dcterms:modified>
</cp:coreProperties>
</file>