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1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T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TT"/>
          </a:p>
        </p:txBody>
      </p:sp>
      <p:sp>
        <p:nvSpPr>
          <p:cNvPr id="4" name="Date Placeholder 3"/>
          <p:cNvSpPr>
            <a:spLocks noGrp="1"/>
          </p:cNvSpPr>
          <p:nvPr>
            <p:ph type="dt" sz="half" idx="10"/>
          </p:nvPr>
        </p:nvSpPr>
        <p:spPr/>
        <p:txBody>
          <a:bodyPr/>
          <a:lstStyle/>
          <a:p>
            <a:fld id="{4A825EE3-893A-4E9B-9492-AD5CEA9DE78D}" type="datetimeFigureOut">
              <a:rPr lang="en-US" smtClean="0"/>
              <a:pPr/>
              <a:t>8/12/2015</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02C72C10-426C-45FF-88AD-BB1CCA661034}" type="slidenum">
              <a:rPr lang="en-TT" smtClean="0"/>
              <a:pPr/>
              <a:t>‹#›</a:t>
            </a:fld>
            <a:endParaRPr lang="en-T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T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4" name="Date Placeholder 3"/>
          <p:cNvSpPr>
            <a:spLocks noGrp="1"/>
          </p:cNvSpPr>
          <p:nvPr>
            <p:ph type="dt" sz="half" idx="10"/>
          </p:nvPr>
        </p:nvSpPr>
        <p:spPr/>
        <p:txBody>
          <a:bodyPr/>
          <a:lstStyle/>
          <a:p>
            <a:fld id="{4A825EE3-893A-4E9B-9492-AD5CEA9DE78D}" type="datetimeFigureOut">
              <a:rPr lang="en-US" smtClean="0"/>
              <a:pPr/>
              <a:t>8/12/2015</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02C72C10-426C-45FF-88AD-BB1CCA661034}" type="slidenum">
              <a:rPr lang="en-TT" smtClean="0"/>
              <a:pPr/>
              <a:t>‹#›</a:t>
            </a:fld>
            <a:endParaRPr lang="en-T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T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4" name="Date Placeholder 3"/>
          <p:cNvSpPr>
            <a:spLocks noGrp="1"/>
          </p:cNvSpPr>
          <p:nvPr>
            <p:ph type="dt" sz="half" idx="10"/>
          </p:nvPr>
        </p:nvSpPr>
        <p:spPr/>
        <p:txBody>
          <a:bodyPr/>
          <a:lstStyle/>
          <a:p>
            <a:fld id="{4A825EE3-893A-4E9B-9492-AD5CEA9DE78D}" type="datetimeFigureOut">
              <a:rPr lang="en-US" smtClean="0"/>
              <a:pPr/>
              <a:t>8/12/2015</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02C72C10-426C-45FF-88AD-BB1CCA661034}" type="slidenum">
              <a:rPr lang="en-TT" smtClean="0"/>
              <a:pPr/>
              <a:t>‹#›</a:t>
            </a:fld>
            <a:endParaRPr lang="en-T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T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4" name="Date Placeholder 3"/>
          <p:cNvSpPr>
            <a:spLocks noGrp="1"/>
          </p:cNvSpPr>
          <p:nvPr>
            <p:ph type="dt" sz="half" idx="10"/>
          </p:nvPr>
        </p:nvSpPr>
        <p:spPr/>
        <p:txBody>
          <a:bodyPr/>
          <a:lstStyle/>
          <a:p>
            <a:fld id="{4A825EE3-893A-4E9B-9492-AD5CEA9DE78D}" type="datetimeFigureOut">
              <a:rPr lang="en-US" smtClean="0"/>
              <a:pPr/>
              <a:t>8/12/2015</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02C72C10-426C-45FF-88AD-BB1CCA661034}" type="slidenum">
              <a:rPr lang="en-TT" smtClean="0"/>
              <a:pPr/>
              <a:t>‹#›</a:t>
            </a:fld>
            <a:endParaRPr lang="en-T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T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825EE3-893A-4E9B-9492-AD5CEA9DE78D}" type="datetimeFigureOut">
              <a:rPr lang="en-US" smtClean="0"/>
              <a:pPr/>
              <a:t>8/12/2015</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02C72C10-426C-45FF-88AD-BB1CCA661034}" type="slidenum">
              <a:rPr lang="en-TT" smtClean="0"/>
              <a:pPr/>
              <a:t>‹#›</a:t>
            </a:fld>
            <a:endParaRPr lang="en-T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T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5" name="Date Placeholder 4"/>
          <p:cNvSpPr>
            <a:spLocks noGrp="1"/>
          </p:cNvSpPr>
          <p:nvPr>
            <p:ph type="dt" sz="half" idx="10"/>
          </p:nvPr>
        </p:nvSpPr>
        <p:spPr/>
        <p:txBody>
          <a:bodyPr/>
          <a:lstStyle/>
          <a:p>
            <a:fld id="{4A825EE3-893A-4E9B-9492-AD5CEA9DE78D}" type="datetimeFigureOut">
              <a:rPr lang="en-US" smtClean="0"/>
              <a:pPr/>
              <a:t>8/12/2015</a:t>
            </a:fld>
            <a:endParaRPr lang="en-TT"/>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p:txBody>
          <a:bodyPr/>
          <a:lstStyle/>
          <a:p>
            <a:fld id="{02C72C10-426C-45FF-88AD-BB1CCA661034}" type="slidenum">
              <a:rPr lang="en-TT" smtClean="0"/>
              <a:pPr/>
              <a:t>‹#›</a:t>
            </a:fld>
            <a:endParaRPr lang="en-T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T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7" name="Date Placeholder 6"/>
          <p:cNvSpPr>
            <a:spLocks noGrp="1"/>
          </p:cNvSpPr>
          <p:nvPr>
            <p:ph type="dt" sz="half" idx="10"/>
          </p:nvPr>
        </p:nvSpPr>
        <p:spPr/>
        <p:txBody>
          <a:bodyPr/>
          <a:lstStyle/>
          <a:p>
            <a:fld id="{4A825EE3-893A-4E9B-9492-AD5CEA9DE78D}" type="datetimeFigureOut">
              <a:rPr lang="en-US" smtClean="0"/>
              <a:pPr/>
              <a:t>8/12/2015</a:t>
            </a:fld>
            <a:endParaRPr lang="en-TT"/>
          </a:p>
        </p:txBody>
      </p:sp>
      <p:sp>
        <p:nvSpPr>
          <p:cNvPr id="8" name="Footer Placeholder 7"/>
          <p:cNvSpPr>
            <a:spLocks noGrp="1"/>
          </p:cNvSpPr>
          <p:nvPr>
            <p:ph type="ftr" sz="quarter" idx="11"/>
          </p:nvPr>
        </p:nvSpPr>
        <p:spPr/>
        <p:txBody>
          <a:bodyPr/>
          <a:lstStyle/>
          <a:p>
            <a:endParaRPr lang="en-TT"/>
          </a:p>
        </p:txBody>
      </p:sp>
      <p:sp>
        <p:nvSpPr>
          <p:cNvPr id="9" name="Slide Number Placeholder 8"/>
          <p:cNvSpPr>
            <a:spLocks noGrp="1"/>
          </p:cNvSpPr>
          <p:nvPr>
            <p:ph type="sldNum" sz="quarter" idx="12"/>
          </p:nvPr>
        </p:nvSpPr>
        <p:spPr/>
        <p:txBody>
          <a:bodyPr/>
          <a:lstStyle/>
          <a:p>
            <a:fld id="{02C72C10-426C-45FF-88AD-BB1CCA661034}" type="slidenum">
              <a:rPr lang="en-TT" smtClean="0"/>
              <a:pPr/>
              <a:t>‹#›</a:t>
            </a:fld>
            <a:endParaRPr lang="en-T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TT"/>
          </a:p>
        </p:txBody>
      </p:sp>
      <p:sp>
        <p:nvSpPr>
          <p:cNvPr id="3" name="Date Placeholder 2"/>
          <p:cNvSpPr>
            <a:spLocks noGrp="1"/>
          </p:cNvSpPr>
          <p:nvPr>
            <p:ph type="dt" sz="half" idx="10"/>
          </p:nvPr>
        </p:nvSpPr>
        <p:spPr/>
        <p:txBody>
          <a:bodyPr/>
          <a:lstStyle/>
          <a:p>
            <a:fld id="{4A825EE3-893A-4E9B-9492-AD5CEA9DE78D}" type="datetimeFigureOut">
              <a:rPr lang="en-US" smtClean="0"/>
              <a:pPr/>
              <a:t>8/12/2015</a:t>
            </a:fld>
            <a:endParaRPr lang="en-TT"/>
          </a:p>
        </p:txBody>
      </p:sp>
      <p:sp>
        <p:nvSpPr>
          <p:cNvPr id="4" name="Footer Placeholder 3"/>
          <p:cNvSpPr>
            <a:spLocks noGrp="1"/>
          </p:cNvSpPr>
          <p:nvPr>
            <p:ph type="ftr" sz="quarter" idx="11"/>
          </p:nvPr>
        </p:nvSpPr>
        <p:spPr/>
        <p:txBody>
          <a:bodyPr/>
          <a:lstStyle/>
          <a:p>
            <a:endParaRPr lang="en-TT"/>
          </a:p>
        </p:txBody>
      </p:sp>
      <p:sp>
        <p:nvSpPr>
          <p:cNvPr id="5" name="Slide Number Placeholder 4"/>
          <p:cNvSpPr>
            <a:spLocks noGrp="1"/>
          </p:cNvSpPr>
          <p:nvPr>
            <p:ph type="sldNum" sz="quarter" idx="12"/>
          </p:nvPr>
        </p:nvSpPr>
        <p:spPr/>
        <p:txBody>
          <a:bodyPr/>
          <a:lstStyle/>
          <a:p>
            <a:fld id="{02C72C10-426C-45FF-88AD-BB1CCA661034}" type="slidenum">
              <a:rPr lang="en-TT" smtClean="0"/>
              <a:pPr/>
              <a:t>‹#›</a:t>
            </a:fld>
            <a:endParaRPr lang="en-T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825EE3-893A-4E9B-9492-AD5CEA9DE78D}" type="datetimeFigureOut">
              <a:rPr lang="en-US" smtClean="0"/>
              <a:pPr/>
              <a:t>8/12/2015</a:t>
            </a:fld>
            <a:endParaRPr lang="en-TT"/>
          </a:p>
        </p:txBody>
      </p:sp>
      <p:sp>
        <p:nvSpPr>
          <p:cNvPr id="3" name="Footer Placeholder 2"/>
          <p:cNvSpPr>
            <a:spLocks noGrp="1"/>
          </p:cNvSpPr>
          <p:nvPr>
            <p:ph type="ftr" sz="quarter" idx="11"/>
          </p:nvPr>
        </p:nvSpPr>
        <p:spPr/>
        <p:txBody>
          <a:bodyPr/>
          <a:lstStyle/>
          <a:p>
            <a:endParaRPr lang="en-TT"/>
          </a:p>
        </p:txBody>
      </p:sp>
      <p:sp>
        <p:nvSpPr>
          <p:cNvPr id="4" name="Slide Number Placeholder 3"/>
          <p:cNvSpPr>
            <a:spLocks noGrp="1"/>
          </p:cNvSpPr>
          <p:nvPr>
            <p:ph type="sldNum" sz="quarter" idx="12"/>
          </p:nvPr>
        </p:nvSpPr>
        <p:spPr/>
        <p:txBody>
          <a:bodyPr/>
          <a:lstStyle/>
          <a:p>
            <a:fld id="{02C72C10-426C-45FF-88AD-BB1CCA661034}" type="slidenum">
              <a:rPr lang="en-TT" smtClean="0"/>
              <a:pPr/>
              <a:t>‹#›</a:t>
            </a:fld>
            <a:endParaRPr lang="en-T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T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825EE3-893A-4E9B-9492-AD5CEA9DE78D}" type="datetimeFigureOut">
              <a:rPr lang="en-US" smtClean="0"/>
              <a:pPr/>
              <a:t>8/12/2015</a:t>
            </a:fld>
            <a:endParaRPr lang="en-TT"/>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p:txBody>
          <a:bodyPr/>
          <a:lstStyle/>
          <a:p>
            <a:fld id="{02C72C10-426C-45FF-88AD-BB1CCA661034}" type="slidenum">
              <a:rPr lang="en-TT" smtClean="0"/>
              <a:pPr/>
              <a:t>‹#›</a:t>
            </a:fld>
            <a:endParaRPr lang="en-T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T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T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825EE3-893A-4E9B-9492-AD5CEA9DE78D}" type="datetimeFigureOut">
              <a:rPr lang="en-US" smtClean="0"/>
              <a:pPr/>
              <a:t>8/12/2015</a:t>
            </a:fld>
            <a:endParaRPr lang="en-TT"/>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p:txBody>
          <a:bodyPr/>
          <a:lstStyle/>
          <a:p>
            <a:fld id="{02C72C10-426C-45FF-88AD-BB1CCA661034}" type="slidenum">
              <a:rPr lang="en-TT" smtClean="0"/>
              <a:pPr/>
              <a:t>‹#›</a:t>
            </a:fld>
            <a:endParaRPr lang="en-T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T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825EE3-893A-4E9B-9492-AD5CEA9DE78D}" type="datetimeFigureOut">
              <a:rPr lang="en-US" smtClean="0"/>
              <a:pPr/>
              <a:t>8/12/2015</a:t>
            </a:fld>
            <a:endParaRPr lang="en-T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T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C72C10-426C-45FF-88AD-BB1CCA661034}" type="slidenum">
              <a:rPr lang="en-TT" smtClean="0"/>
              <a:pPr/>
              <a:t>‹#›</a:t>
            </a:fld>
            <a:endParaRPr lang="en-T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42853"/>
            <a:ext cx="7772400" cy="1000132"/>
          </a:xfrm>
        </p:spPr>
        <p:txBody>
          <a:bodyPr/>
          <a:lstStyle/>
          <a:p>
            <a:r>
              <a:rPr lang="en-TT" dirty="0" smtClean="0"/>
              <a:t>Methods of Payment</a:t>
            </a:r>
            <a:endParaRPr lang="en-TT" dirty="0"/>
          </a:p>
        </p:txBody>
      </p:sp>
      <p:sp>
        <p:nvSpPr>
          <p:cNvPr id="3" name="Subtitle 2"/>
          <p:cNvSpPr>
            <a:spLocks noGrp="1"/>
          </p:cNvSpPr>
          <p:nvPr>
            <p:ph type="subTitle" idx="1"/>
          </p:nvPr>
        </p:nvSpPr>
        <p:spPr>
          <a:xfrm>
            <a:off x="428596" y="1071546"/>
            <a:ext cx="8072494" cy="5072098"/>
          </a:xfrm>
        </p:spPr>
        <p:txBody>
          <a:bodyPr>
            <a:normAutofit/>
          </a:bodyPr>
          <a:lstStyle/>
          <a:p>
            <a:pPr algn="l"/>
            <a:r>
              <a:rPr lang="en-TT" sz="2400" b="1" dirty="0" smtClean="0">
                <a:solidFill>
                  <a:schemeClr val="tx1"/>
                </a:solidFill>
              </a:rPr>
              <a:t>Cash</a:t>
            </a:r>
          </a:p>
          <a:p>
            <a:pPr algn="l"/>
            <a:r>
              <a:rPr lang="en-TT" sz="2400" b="1" dirty="0" smtClean="0">
                <a:solidFill>
                  <a:schemeClr val="tx1"/>
                </a:solidFill>
              </a:rPr>
              <a:t>Cheque</a:t>
            </a:r>
            <a:r>
              <a:rPr lang="en-TT" sz="2400" dirty="0" smtClean="0">
                <a:solidFill>
                  <a:schemeClr val="tx1"/>
                </a:solidFill>
              </a:rPr>
              <a:t> – A written instruction to a bank to transfer a certain sum to the account of the payee or pay in cash.</a:t>
            </a:r>
          </a:p>
          <a:p>
            <a:pPr algn="l"/>
            <a:r>
              <a:rPr lang="en-TT" sz="2400" dirty="0" smtClean="0">
                <a:solidFill>
                  <a:schemeClr val="tx1"/>
                </a:solidFill>
              </a:rPr>
              <a:t>The payer must have a </a:t>
            </a:r>
            <a:r>
              <a:rPr lang="en-TT" sz="2400" dirty="0" err="1" smtClean="0">
                <a:solidFill>
                  <a:schemeClr val="tx1"/>
                </a:solidFill>
              </a:rPr>
              <a:t>chequing</a:t>
            </a:r>
            <a:r>
              <a:rPr lang="en-TT" sz="2400" dirty="0" smtClean="0">
                <a:solidFill>
                  <a:schemeClr val="tx1"/>
                </a:solidFill>
              </a:rPr>
              <a:t> account and cheque books.</a:t>
            </a:r>
          </a:p>
          <a:p>
            <a:pPr algn="l"/>
            <a:r>
              <a:rPr lang="en-TT" sz="2400" dirty="0" smtClean="0">
                <a:solidFill>
                  <a:schemeClr val="tx1"/>
                </a:solidFill>
              </a:rPr>
              <a:t>Types of cheques</a:t>
            </a:r>
          </a:p>
          <a:p>
            <a:pPr algn="l"/>
            <a:r>
              <a:rPr lang="en-TT" sz="2400" dirty="0">
                <a:solidFill>
                  <a:schemeClr val="tx1"/>
                </a:solidFill>
              </a:rPr>
              <a:t>	</a:t>
            </a:r>
            <a:r>
              <a:rPr lang="en-TT" sz="2400" dirty="0" smtClean="0">
                <a:solidFill>
                  <a:schemeClr val="tx1"/>
                </a:solidFill>
              </a:rPr>
              <a:t>1.	Open cheque – a cheque in which the bearer can 		cash.</a:t>
            </a:r>
          </a:p>
          <a:p>
            <a:pPr algn="l"/>
            <a:r>
              <a:rPr lang="en-TT" sz="2400" dirty="0">
                <a:solidFill>
                  <a:schemeClr val="tx1"/>
                </a:solidFill>
              </a:rPr>
              <a:t>	</a:t>
            </a:r>
            <a:r>
              <a:rPr lang="en-TT" sz="2400" dirty="0" smtClean="0">
                <a:solidFill>
                  <a:schemeClr val="tx1"/>
                </a:solidFill>
              </a:rPr>
              <a:t>2.	Crossed cheque – a cheque with two lines across 		the face which instructs the bank that the sum 		must be deposited into an account.</a:t>
            </a:r>
          </a:p>
          <a:p>
            <a:pPr algn="l"/>
            <a:r>
              <a:rPr lang="en-TT" sz="2400" dirty="0">
                <a:solidFill>
                  <a:schemeClr val="tx1"/>
                </a:solidFill>
              </a:rPr>
              <a:t>	</a:t>
            </a:r>
            <a:r>
              <a:rPr lang="en-TT" sz="2400" dirty="0" smtClean="0">
                <a:solidFill>
                  <a:schemeClr val="tx1"/>
                </a:solidFill>
              </a:rPr>
              <a:t>3.	Post dated cheque – A cheque made out to a 		future date.</a:t>
            </a:r>
          </a:p>
          <a:p>
            <a:pPr algn="l"/>
            <a:endParaRPr lang="en-TT" sz="2400" dirty="0" smtClean="0">
              <a:solidFill>
                <a:schemeClr val="tx1"/>
              </a:solidFill>
            </a:endParaRPr>
          </a:p>
          <a:p>
            <a:pPr algn="l"/>
            <a:endParaRPr lang="en-TT"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en-TT" dirty="0" smtClean="0"/>
              <a:t>Methods of Payment</a:t>
            </a:r>
            <a:endParaRPr lang="en-TT" dirty="0"/>
          </a:p>
        </p:txBody>
      </p:sp>
      <p:sp>
        <p:nvSpPr>
          <p:cNvPr id="3" name="Content Placeholder 2"/>
          <p:cNvSpPr>
            <a:spLocks noGrp="1"/>
          </p:cNvSpPr>
          <p:nvPr>
            <p:ph idx="1"/>
          </p:nvPr>
        </p:nvSpPr>
        <p:spPr>
          <a:xfrm>
            <a:off x="428596" y="1214422"/>
            <a:ext cx="8229600" cy="5126055"/>
          </a:xfrm>
        </p:spPr>
        <p:txBody>
          <a:bodyPr/>
          <a:lstStyle/>
          <a:p>
            <a:pPr>
              <a:buNone/>
            </a:pPr>
            <a:r>
              <a:rPr lang="en-TT" dirty="0" smtClean="0"/>
              <a:t>		</a:t>
            </a:r>
            <a:r>
              <a:rPr lang="en-TT" sz="2400" dirty="0" smtClean="0"/>
              <a:t>4.	Stale dated cheque – an </a:t>
            </a:r>
            <a:r>
              <a:rPr lang="en-TT" sz="2400" dirty="0" err="1" smtClean="0"/>
              <a:t>uncash</a:t>
            </a:r>
            <a:r>
              <a:rPr lang="en-TT" sz="2400" dirty="0" smtClean="0"/>
              <a:t> cheque for more 		than 6 months.</a:t>
            </a:r>
          </a:p>
          <a:p>
            <a:pPr algn="just">
              <a:buNone/>
            </a:pPr>
            <a:r>
              <a:rPr lang="en-TT" sz="2400" b="1" dirty="0" smtClean="0"/>
              <a:t>Money Order </a:t>
            </a:r>
            <a:r>
              <a:rPr lang="en-TT" sz="2400" dirty="0" smtClean="0"/>
              <a:t>– guaranteed instrument for making payment issued by banks or post office.</a:t>
            </a:r>
          </a:p>
          <a:p>
            <a:pPr algn="just">
              <a:buNone/>
            </a:pPr>
            <a:r>
              <a:rPr lang="en-TT" sz="2400" b="1" dirty="0" smtClean="0"/>
              <a:t>Bank Draft </a:t>
            </a:r>
            <a:r>
              <a:rPr lang="en-TT" sz="2400" dirty="0" smtClean="0"/>
              <a:t>– looks like cheques but are drawn on one bank and paid to another bank or branch. Used when payment of a specific sum is required to a known payee and personal cheque is not acceptable such as with international payments.</a:t>
            </a:r>
          </a:p>
          <a:p>
            <a:pPr algn="just">
              <a:buNone/>
            </a:pPr>
            <a:r>
              <a:rPr lang="en-TT" sz="2400" b="1" dirty="0" smtClean="0"/>
              <a:t>Bill of Exchange </a:t>
            </a:r>
            <a:r>
              <a:rPr lang="en-TT" sz="2400" dirty="0" smtClean="0"/>
              <a:t>– A type of note drawn up by the exporter with the amount and date of payment and is sent to the importer for acceptance and signature. The exporter keeps the bill until payment or can get payment ( discounted) from the bank.</a:t>
            </a:r>
          </a:p>
          <a:p>
            <a:pPr>
              <a:buNone/>
            </a:pPr>
            <a:endParaRPr lang="en-TT" sz="2400" dirty="0" smtClean="0"/>
          </a:p>
          <a:p>
            <a:pPr>
              <a:buNone/>
            </a:pPr>
            <a:endParaRPr lang="en-TT"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p>
            <a:r>
              <a:rPr lang="en-TT" dirty="0" smtClean="0"/>
              <a:t>Methods of Payment</a:t>
            </a:r>
            <a:endParaRPr lang="en-TT" dirty="0"/>
          </a:p>
        </p:txBody>
      </p:sp>
      <p:sp>
        <p:nvSpPr>
          <p:cNvPr id="3" name="Content Placeholder 2"/>
          <p:cNvSpPr>
            <a:spLocks noGrp="1"/>
          </p:cNvSpPr>
          <p:nvPr>
            <p:ph idx="1"/>
          </p:nvPr>
        </p:nvSpPr>
        <p:spPr>
          <a:xfrm>
            <a:off x="457200" y="1357298"/>
            <a:ext cx="8229600" cy="4768865"/>
          </a:xfrm>
        </p:spPr>
        <p:txBody>
          <a:bodyPr>
            <a:normAutofit/>
          </a:bodyPr>
          <a:lstStyle/>
          <a:p>
            <a:pPr algn="just"/>
            <a:r>
              <a:rPr lang="en-TT" sz="2400" b="1" dirty="0" smtClean="0"/>
              <a:t>Debit card </a:t>
            </a:r>
            <a:r>
              <a:rPr lang="en-TT" sz="2400" dirty="0" smtClean="0"/>
              <a:t>– issued by the banks or credit unions to account holders to allow them to make immediate payments for purchases by transferring money from the account holder’s account to that of the trader.</a:t>
            </a:r>
          </a:p>
          <a:p>
            <a:pPr algn="just"/>
            <a:r>
              <a:rPr lang="en-TT" sz="2400" b="1" dirty="0" smtClean="0"/>
              <a:t>Credit card </a:t>
            </a:r>
            <a:r>
              <a:rPr lang="en-TT" sz="2400" dirty="0" smtClean="0"/>
              <a:t>– issued by the bank and other financial institutions to account holders to enable them to buy goods from traders. It is a type of revolving loan. Once repayment is made within a specific time there is no interest charged.</a:t>
            </a:r>
          </a:p>
          <a:p>
            <a:pPr algn="just"/>
            <a:r>
              <a:rPr lang="en-TT" sz="2400" b="1" dirty="0" smtClean="0"/>
              <a:t>Standing Orders </a:t>
            </a:r>
            <a:r>
              <a:rPr lang="en-TT" sz="2400" dirty="0" smtClean="0"/>
              <a:t>– A payment instruction given to the bank to make regular payment of a specific sum at a specific time.</a:t>
            </a:r>
          </a:p>
          <a:p>
            <a:pPr algn="just"/>
            <a:r>
              <a:rPr lang="en-TT" sz="2400" b="1" dirty="0" smtClean="0"/>
              <a:t>Direct Debit </a:t>
            </a:r>
            <a:r>
              <a:rPr lang="en-TT" sz="2400" dirty="0" smtClean="0"/>
              <a:t>– similar to a standing order but money is deducted directly from the salary and not from the bank.</a:t>
            </a:r>
            <a:endParaRPr lang="en-TT"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p>
            <a:r>
              <a:rPr lang="en-TT" dirty="0" smtClean="0"/>
              <a:t>Methods of Payment</a:t>
            </a:r>
            <a:endParaRPr lang="en-TT" dirty="0"/>
          </a:p>
        </p:txBody>
      </p:sp>
      <p:sp>
        <p:nvSpPr>
          <p:cNvPr id="3" name="Content Placeholder 2"/>
          <p:cNvSpPr>
            <a:spLocks noGrp="1"/>
          </p:cNvSpPr>
          <p:nvPr>
            <p:ph idx="1"/>
          </p:nvPr>
        </p:nvSpPr>
        <p:spPr>
          <a:xfrm>
            <a:off x="457200" y="1357298"/>
            <a:ext cx="8229600" cy="4768865"/>
          </a:xfrm>
        </p:spPr>
        <p:txBody>
          <a:bodyPr>
            <a:normAutofit/>
          </a:bodyPr>
          <a:lstStyle/>
          <a:p>
            <a:pPr algn="just"/>
            <a:r>
              <a:rPr lang="en-TT" sz="2400" b="1" dirty="0" smtClean="0"/>
              <a:t>Electronic Fund Transfer </a:t>
            </a:r>
            <a:r>
              <a:rPr lang="en-TT" sz="2400" dirty="0" smtClean="0"/>
              <a:t>–payments are made via the internet between banks to various account holders locally and internationally.</a:t>
            </a:r>
          </a:p>
          <a:p>
            <a:pPr algn="just"/>
            <a:r>
              <a:rPr lang="en-TT" sz="2400" b="1" dirty="0" smtClean="0"/>
              <a:t>Internet banking </a:t>
            </a:r>
            <a:r>
              <a:rPr lang="en-TT" sz="2400" dirty="0" smtClean="0"/>
              <a:t>– account holders can access their accounts via the internet.</a:t>
            </a:r>
          </a:p>
          <a:p>
            <a:pPr algn="just"/>
            <a:r>
              <a:rPr lang="en-TT" sz="2400" b="1" dirty="0" smtClean="0"/>
              <a:t>Documentary Credit </a:t>
            </a:r>
            <a:r>
              <a:rPr lang="en-TT" sz="2400" dirty="0" smtClean="0"/>
              <a:t>– a letter from the buyer’s bank which guarantees that payment will be made to the seller. Used mainly for international trade. It reduces the risk of dealing with buyers whose creditworthiness is not known.</a:t>
            </a:r>
            <a:endParaRPr lang="en-TT"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250</Words>
  <Application>Microsoft Office PowerPoint</Application>
  <PresentationFormat>On-screen Show (4:3)</PresentationFormat>
  <Paragraphs>22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Methods of Payment</vt:lpstr>
      <vt:lpstr>Methods of Payment</vt:lpstr>
      <vt:lpstr>Methods of Payment</vt:lpstr>
      <vt:lpstr>Methods of Payment</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Methods of Payment</dc:title>
  <dc:creator>Richie Maharaj</dc:creator>
  <cp:lastModifiedBy>Richie Maharaj</cp:lastModifiedBy>
  <cp:revision>12</cp:revision>
  <dcterms:created xsi:type="dcterms:W3CDTF">2013-05-03T11:19:18Z</dcterms:created>
  <dcterms:modified xsi:type="dcterms:W3CDTF">2015-08-12T11:48:05Z</dcterms:modified>
</cp:coreProperties>
</file>