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4" r:id="rId13"/>
    <p:sldId id="268" r:id="rId14"/>
    <p:sldId id="269" r:id="rId15"/>
    <p:sldId id="270" r:id="rId16"/>
    <p:sldId id="271" r:id="rId17"/>
    <p:sldId id="272" r:id="rId18"/>
    <p:sldId id="273" r:id="rId19"/>
    <p:sldId id="274" r:id="rId20"/>
    <p:sldId id="280" r:id="rId21"/>
    <p:sldId id="275" r:id="rId22"/>
    <p:sldId id="276" r:id="rId23"/>
    <p:sldId id="277" r:id="rId24"/>
    <p:sldId id="278" r:id="rId25"/>
    <p:sldId id="279"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12F63E-82E6-469D-AB41-0335A157E051}" type="datetimeFigureOut">
              <a:rPr lang="en-US" smtClean="0"/>
              <a:pPr/>
              <a:t>8/12/2015</a:t>
            </a:fld>
            <a:endParaRPr lang="en-TT"/>
          </a:p>
        </p:txBody>
      </p:sp>
      <p:sp>
        <p:nvSpPr>
          <p:cNvPr id="17" name="Footer Placeholder 16"/>
          <p:cNvSpPr>
            <a:spLocks noGrp="1"/>
          </p:cNvSpPr>
          <p:nvPr>
            <p:ph type="ftr" sz="quarter" idx="11"/>
          </p:nvPr>
        </p:nvSpPr>
        <p:spPr/>
        <p:txBody>
          <a:bodyPr/>
          <a:lstStyle/>
          <a:p>
            <a:endParaRPr lang="en-TT"/>
          </a:p>
        </p:txBody>
      </p:sp>
      <p:sp>
        <p:nvSpPr>
          <p:cNvPr id="29" name="Slide Number Placeholder 28"/>
          <p:cNvSpPr>
            <a:spLocks noGrp="1"/>
          </p:cNvSpPr>
          <p:nvPr>
            <p:ph type="sldNum" sz="quarter" idx="12"/>
          </p:nvPr>
        </p:nvSpPr>
        <p:spPr/>
        <p:txBody>
          <a:bodyPr/>
          <a:lstStyle/>
          <a:p>
            <a:fld id="{F0D4E914-78F1-4115-ADF3-20DA586AAA79}" type="slidenum">
              <a:rPr lang="en-TT" smtClean="0"/>
              <a:pPr/>
              <a:t>‹#›</a:t>
            </a:fld>
            <a:endParaRPr lang="en-TT"/>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12F63E-82E6-469D-AB41-0335A157E051}" type="datetimeFigureOut">
              <a:rPr lang="en-US" smtClean="0"/>
              <a:pPr/>
              <a:t>8/12/2015</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F0D4E914-78F1-4115-ADF3-20DA586AAA79}" type="slidenum">
              <a:rPr lang="en-TT" smtClean="0"/>
              <a:pPr/>
              <a:t>‹#›</a:t>
            </a:fld>
            <a:endParaRPr lang="en-T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12F63E-82E6-469D-AB41-0335A157E051}" type="datetimeFigureOut">
              <a:rPr lang="en-US" smtClean="0"/>
              <a:pPr/>
              <a:t>8/12/2015</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F0D4E914-78F1-4115-ADF3-20DA586AAA79}" type="slidenum">
              <a:rPr lang="en-TT" smtClean="0"/>
              <a:pPr/>
              <a:t>‹#›</a:t>
            </a:fld>
            <a:endParaRPr lang="en-T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12F63E-82E6-469D-AB41-0335A157E051}" type="datetimeFigureOut">
              <a:rPr lang="en-US" smtClean="0"/>
              <a:pPr/>
              <a:t>8/12/2015</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F0D4E914-78F1-4115-ADF3-20DA586AAA79}" type="slidenum">
              <a:rPr lang="en-TT" smtClean="0"/>
              <a:pPr/>
              <a:t>‹#›</a:t>
            </a:fld>
            <a:endParaRPr lang="en-T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12F63E-82E6-469D-AB41-0335A157E051}" type="datetimeFigureOut">
              <a:rPr lang="en-US" smtClean="0"/>
              <a:pPr/>
              <a:t>8/12/2015</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a:xfrm>
            <a:off x="7924800" y="6416675"/>
            <a:ext cx="762000" cy="365125"/>
          </a:xfrm>
        </p:spPr>
        <p:txBody>
          <a:bodyPr/>
          <a:lstStyle/>
          <a:p>
            <a:fld id="{F0D4E914-78F1-4115-ADF3-20DA586AAA79}" type="slidenum">
              <a:rPr lang="en-TT" smtClean="0"/>
              <a:pPr/>
              <a:t>‹#›</a:t>
            </a:fld>
            <a:endParaRPr lang="en-T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12F63E-82E6-469D-AB41-0335A157E051}" type="datetimeFigureOut">
              <a:rPr lang="en-US" smtClean="0"/>
              <a:pPr/>
              <a:t>8/12/2015</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F0D4E914-78F1-4115-ADF3-20DA586AAA79}" type="slidenum">
              <a:rPr lang="en-TT" smtClean="0"/>
              <a:pPr/>
              <a:t>‹#›</a:t>
            </a:fld>
            <a:endParaRPr lang="en-T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12F63E-82E6-469D-AB41-0335A157E051}" type="datetimeFigureOut">
              <a:rPr lang="en-US" smtClean="0"/>
              <a:pPr/>
              <a:t>8/12/2015</a:t>
            </a:fld>
            <a:endParaRPr lang="en-TT"/>
          </a:p>
        </p:txBody>
      </p:sp>
      <p:sp>
        <p:nvSpPr>
          <p:cNvPr id="8" name="Footer Placeholder 7"/>
          <p:cNvSpPr>
            <a:spLocks noGrp="1"/>
          </p:cNvSpPr>
          <p:nvPr>
            <p:ph type="ftr" sz="quarter" idx="11"/>
          </p:nvPr>
        </p:nvSpPr>
        <p:spPr/>
        <p:txBody>
          <a:bodyPr/>
          <a:lstStyle/>
          <a:p>
            <a:endParaRPr lang="en-TT"/>
          </a:p>
        </p:txBody>
      </p:sp>
      <p:sp>
        <p:nvSpPr>
          <p:cNvPr id="9" name="Slide Number Placeholder 8"/>
          <p:cNvSpPr>
            <a:spLocks noGrp="1"/>
          </p:cNvSpPr>
          <p:nvPr>
            <p:ph type="sldNum" sz="quarter" idx="12"/>
          </p:nvPr>
        </p:nvSpPr>
        <p:spPr/>
        <p:txBody>
          <a:bodyPr/>
          <a:lstStyle/>
          <a:p>
            <a:fld id="{F0D4E914-78F1-4115-ADF3-20DA586AAA79}" type="slidenum">
              <a:rPr lang="en-TT" smtClean="0"/>
              <a:pPr/>
              <a:t>‹#›</a:t>
            </a:fld>
            <a:endParaRPr lang="en-T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12F63E-82E6-469D-AB41-0335A157E051}" type="datetimeFigureOut">
              <a:rPr lang="en-US" smtClean="0"/>
              <a:pPr/>
              <a:t>8/12/2015</a:t>
            </a:fld>
            <a:endParaRPr lang="en-TT"/>
          </a:p>
        </p:txBody>
      </p:sp>
      <p:sp>
        <p:nvSpPr>
          <p:cNvPr id="4" name="Footer Placeholder 3"/>
          <p:cNvSpPr>
            <a:spLocks noGrp="1"/>
          </p:cNvSpPr>
          <p:nvPr>
            <p:ph type="ftr" sz="quarter" idx="11"/>
          </p:nvPr>
        </p:nvSpPr>
        <p:spPr/>
        <p:txBody>
          <a:bodyPr/>
          <a:lstStyle/>
          <a:p>
            <a:endParaRPr lang="en-TT"/>
          </a:p>
        </p:txBody>
      </p:sp>
      <p:sp>
        <p:nvSpPr>
          <p:cNvPr id="5" name="Slide Number Placeholder 4"/>
          <p:cNvSpPr>
            <a:spLocks noGrp="1"/>
          </p:cNvSpPr>
          <p:nvPr>
            <p:ph type="sldNum" sz="quarter" idx="12"/>
          </p:nvPr>
        </p:nvSpPr>
        <p:spPr/>
        <p:txBody>
          <a:bodyPr/>
          <a:lstStyle/>
          <a:p>
            <a:fld id="{F0D4E914-78F1-4115-ADF3-20DA586AAA79}" type="slidenum">
              <a:rPr lang="en-TT" smtClean="0"/>
              <a:pPr/>
              <a:t>‹#›</a:t>
            </a:fld>
            <a:endParaRPr lang="en-T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12F63E-82E6-469D-AB41-0335A157E051}" type="datetimeFigureOut">
              <a:rPr lang="en-US" smtClean="0"/>
              <a:pPr/>
              <a:t>8/12/2015</a:t>
            </a:fld>
            <a:endParaRPr lang="en-TT"/>
          </a:p>
        </p:txBody>
      </p:sp>
      <p:sp>
        <p:nvSpPr>
          <p:cNvPr id="3" name="Footer Placeholder 2"/>
          <p:cNvSpPr>
            <a:spLocks noGrp="1"/>
          </p:cNvSpPr>
          <p:nvPr>
            <p:ph type="ftr" sz="quarter" idx="11"/>
          </p:nvPr>
        </p:nvSpPr>
        <p:spPr/>
        <p:txBody>
          <a:bodyPr/>
          <a:lstStyle/>
          <a:p>
            <a:endParaRPr lang="en-TT"/>
          </a:p>
        </p:txBody>
      </p:sp>
      <p:sp>
        <p:nvSpPr>
          <p:cNvPr id="4" name="Slide Number Placeholder 3"/>
          <p:cNvSpPr>
            <a:spLocks noGrp="1"/>
          </p:cNvSpPr>
          <p:nvPr>
            <p:ph type="sldNum" sz="quarter" idx="12"/>
          </p:nvPr>
        </p:nvSpPr>
        <p:spPr/>
        <p:txBody>
          <a:bodyPr/>
          <a:lstStyle/>
          <a:p>
            <a:fld id="{F0D4E914-78F1-4115-ADF3-20DA586AAA79}" type="slidenum">
              <a:rPr lang="en-TT" smtClean="0"/>
              <a:pPr/>
              <a:t>‹#›</a:t>
            </a:fld>
            <a:endParaRPr lang="en-T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12F63E-82E6-469D-AB41-0335A157E051}" type="datetimeFigureOut">
              <a:rPr lang="en-US" smtClean="0"/>
              <a:pPr/>
              <a:t>8/12/2015</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F0D4E914-78F1-4115-ADF3-20DA586AAA79}" type="slidenum">
              <a:rPr lang="en-TT" smtClean="0"/>
              <a:pPr/>
              <a:t>‹#›</a:t>
            </a:fld>
            <a:endParaRPr lang="en-T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12F63E-82E6-469D-AB41-0335A157E051}" type="datetimeFigureOut">
              <a:rPr lang="en-US" smtClean="0"/>
              <a:pPr/>
              <a:t>8/12/2015</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F0D4E914-78F1-4115-ADF3-20DA586AAA79}" type="slidenum">
              <a:rPr lang="en-TT" smtClean="0"/>
              <a:pPr/>
              <a:t>‹#›</a:t>
            </a:fld>
            <a:endParaRPr lang="en-T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12F63E-82E6-469D-AB41-0335A157E051}" type="datetimeFigureOut">
              <a:rPr lang="en-US" smtClean="0"/>
              <a:pPr/>
              <a:t>8/12/2015</a:t>
            </a:fld>
            <a:endParaRPr lang="en-TT"/>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TT"/>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0D4E914-78F1-4115-ADF3-20DA586AAA79}" type="slidenum">
              <a:rPr lang="en-TT" smtClean="0"/>
              <a:pPr/>
              <a:t>‹#›</a:t>
            </a:fld>
            <a:endParaRPr lang="en-TT"/>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976297"/>
          </a:xfrm>
        </p:spPr>
        <p:txBody>
          <a:bodyPr/>
          <a:lstStyle/>
          <a:p>
            <a:pPr algn="ctr"/>
            <a:r>
              <a:rPr lang="en-TT" dirty="0" smtClean="0"/>
              <a:t>MARKETING</a:t>
            </a:r>
            <a:endParaRPr lang="en-TT" dirty="0"/>
          </a:p>
        </p:txBody>
      </p:sp>
      <p:sp>
        <p:nvSpPr>
          <p:cNvPr id="3" name="Subtitle 2"/>
          <p:cNvSpPr>
            <a:spLocks noGrp="1"/>
          </p:cNvSpPr>
          <p:nvPr>
            <p:ph type="subTitle" idx="1"/>
          </p:nvPr>
        </p:nvSpPr>
        <p:spPr>
          <a:xfrm>
            <a:off x="0" y="1357298"/>
            <a:ext cx="9144000" cy="4429156"/>
          </a:xfrm>
        </p:spPr>
        <p:txBody>
          <a:bodyPr/>
          <a:lstStyle/>
          <a:p>
            <a:pPr algn="l"/>
            <a:r>
              <a:rPr lang="en-TT" dirty="0" smtClean="0"/>
              <a:t>A market is any situation that brings buyers and sellers together for the purpose of exchange.</a:t>
            </a:r>
          </a:p>
          <a:p>
            <a:pPr algn="l"/>
            <a:endParaRPr lang="en-TT" dirty="0" smtClean="0"/>
          </a:p>
          <a:p>
            <a:pPr algn="l"/>
            <a:r>
              <a:rPr lang="en-TT" dirty="0" smtClean="0"/>
              <a:t>Marketing is the discovery and satisfaction of human needs and wants at a profit.</a:t>
            </a:r>
            <a:endParaRPr lang="en-TT" dirty="0"/>
          </a:p>
        </p:txBody>
      </p:sp>
      <p:sp>
        <p:nvSpPr>
          <p:cNvPr id="4" name="Title 1"/>
          <p:cNvSpPr txBox="1">
            <a:spLocks/>
          </p:cNvSpPr>
          <p:nvPr/>
        </p:nvSpPr>
        <p:spPr>
          <a:xfrm>
            <a:off x="0" y="5786454"/>
            <a:ext cx="9144000" cy="1071547"/>
          </a:xfrm>
          <a:prstGeom prst="rect">
            <a:avLst/>
          </a:prstGeom>
        </p:spPr>
        <p:txBody>
          <a:bodyPr vert="horz" lIns="45720" tIns="0" rIns="45720" bIns="0" anchor="b">
            <a:normAutofit fontScale="70000" lnSpcReduction="20000"/>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TT" sz="4800" b="1" i="0" u="none" strike="noStrike" kern="1200" cap="all"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rPr>
              <a:t>Explain</a:t>
            </a:r>
            <a:r>
              <a:rPr kumimoji="0" lang="en-TT" sz="4800" b="1" i="0" u="none" strike="noStrike" kern="1200" cap="all"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rPr>
              <a:t> the difference between the terms market and marketing</a:t>
            </a:r>
            <a:endParaRPr kumimoji="0" lang="en-TT" sz="4800" b="1" i="0" u="none" strike="noStrike" kern="1200" cap="all"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Price and Market Forces</a:t>
            </a:r>
            <a:endParaRPr lang="en-TT" dirty="0"/>
          </a:p>
        </p:txBody>
      </p:sp>
      <p:sp>
        <p:nvSpPr>
          <p:cNvPr id="3" name="Content Placeholder 2"/>
          <p:cNvSpPr>
            <a:spLocks noGrp="1"/>
          </p:cNvSpPr>
          <p:nvPr>
            <p:ph idx="1"/>
          </p:nvPr>
        </p:nvSpPr>
        <p:spPr/>
        <p:txBody>
          <a:bodyPr/>
          <a:lstStyle/>
          <a:p>
            <a:r>
              <a:rPr lang="en-TT" dirty="0" smtClean="0"/>
              <a:t>Supply refers to the amount of a product produced.</a:t>
            </a:r>
          </a:p>
          <a:p>
            <a:pPr>
              <a:buNone/>
            </a:pPr>
            <a:r>
              <a:rPr lang="en-TT" dirty="0" smtClean="0"/>
              <a:t>	The higher the price the greater the supply, lower price less will be supplied.</a:t>
            </a:r>
            <a:endParaRPr lang="en-TT" dirty="0"/>
          </a:p>
        </p:txBody>
      </p:sp>
      <p:cxnSp>
        <p:nvCxnSpPr>
          <p:cNvPr id="5" name="Straight Arrow Connector 4"/>
          <p:cNvCxnSpPr/>
          <p:nvPr/>
        </p:nvCxnSpPr>
        <p:spPr>
          <a:xfrm rot="5400000" flipH="1" flipV="1">
            <a:off x="2285984" y="4786322"/>
            <a:ext cx="228601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428992" y="5929330"/>
            <a:ext cx="314327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3821901" y="4036223"/>
            <a:ext cx="1571636" cy="1214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428992" y="4000504"/>
            <a:ext cx="164307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4144166" y="4999842"/>
            <a:ext cx="18573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428992" y="5000636"/>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893339" y="5464983"/>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2714612" y="4500570"/>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0800000">
            <a:off x="4500562" y="6143644"/>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itle 1"/>
          <p:cNvSpPr txBox="1">
            <a:spLocks/>
          </p:cNvSpPr>
          <p:nvPr/>
        </p:nvSpPr>
        <p:spPr>
          <a:xfrm>
            <a:off x="0" y="6000768"/>
            <a:ext cx="9144000" cy="857233"/>
          </a:xfrm>
          <a:prstGeom prst="rect">
            <a:avLst/>
          </a:prstGeom>
        </p:spPr>
        <p:txBody>
          <a:bodyPr vert="horz" lIns="45720" tIns="0" rIns="45720" bIns="0" anchor="b">
            <a:normAutofit fontScale="77500" lnSpcReduction="20000"/>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TT" sz="4800" b="1" i="0" u="none" strike="noStrike" kern="1200" cap="all"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rPr>
              <a:t>Explain</a:t>
            </a:r>
            <a:r>
              <a:rPr kumimoji="0" lang="en-TT" sz="4800" b="1" i="0" u="none" strike="noStrike" kern="1200" cap="all"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rPr>
              <a:t> </a:t>
            </a:r>
            <a:r>
              <a:rPr lang="en-TT" sz="4800" b="1" cap="all"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rPr>
              <a:t>How price is determined</a:t>
            </a:r>
            <a:endParaRPr kumimoji="0" lang="en-TT" sz="4800" b="1" i="0" u="none" strike="noStrike" kern="1200" cap="all"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TT" dirty="0" smtClean="0"/>
              <a:t>Price</a:t>
            </a:r>
            <a:endParaRPr lang="en-TT" dirty="0"/>
          </a:p>
        </p:txBody>
      </p:sp>
      <p:sp>
        <p:nvSpPr>
          <p:cNvPr id="3" name="Content Placeholder 2"/>
          <p:cNvSpPr>
            <a:spLocks noGrp="1"/>
          </p:cNvSpPr>
          <p:nvPr>
            <p:ph idx="1"/>
          </p:nvPr>
        </p:nvSpPr>
        <p:spPr>
          <a:xfrm>
            <a:off x="457200" y="928670"/>
            <a:ext cx="8229600" cy="5380690"/>
          </a:xfrm>
        </p:spPr>
        <p:txBody>
          <a:bodyPr/>
          <a:lstStyle/>
          <a:p>
            <a:r>
              <a:rPr lang="en-TT" dirty="0" smtClean="0"/>
              <a:t>Price is determined when the demand curve intersects the supply curve. This means it is the price at which people are willing to buy and producers are willing to supply.</a:t>
            </a:r>
          </a:p>
          <a:p>
            <a:endParaRPr lang="en-TT" dirty="0" smtClean="0"/>
          </a:p>
          <a:p>
            <a:endParaRPr lang="en-TT" dirty="0" smtClean="0"/>
          </a:p>
          <a:p>
            <a:pPr>
              <a:buNone/>
            </a:pPr>
            <a:r>
              <a:rPr lang="en-TT" dirty="0" smtClean="0"/>
              <a:t>					</a:t>
            </a:r>
          </a:p>
          <a:p>
            <a:pPr>
              <a:buNone/>
            </a:pPr>
            <a:r>
              <a:rPr lang="en-TT" dirty="0" smtClean="0"/>
              <a:t>						Price/Equilibrium</a:t>
            </a:r>
          </a:p>
        </p:txBody>
      </p:sp>
      <p:cxnSp>
        <p:nvCxnSpPr>
          <p:cNvPr id="5" name="Straight Arrow Connector 4"/>
          <p:cNvCxnSpPr/>
          <p:nvPr/>
        </p:nvCxnSpPr>
        <p:spPr>
          <a:xfrm rot="5400000" flipH="1" flipV="1">
            <a:off x="1178695" y="4679165"/>
            <a:ext cx="307183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714612" y="6143644"/>
            <a:ext cx="38576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3286116" y="3286124"/>
            <a:ext cx="2286016" cy="2286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3107521" y="3536157"/>
            <a:ext cx="2428892" cy="22145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714612" y="4572008"/>
            <a:ext cx="157163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3501224" y="5357032"/>
            <a:ext cx="157163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4357686" y="4500570"/>
            <a:ext cx="642942"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itle 1"/>
          <p:cNvSpPr txBox="1">
            <a:spLocks/>
          </p:cNvSpPr>
          <p:nvPr/>
        </p:nvSpPr>
        <p:spPr>
          <a:xfrm>
            <a:off x="0" y="6000768"/>
            <a:ext cx="9144000" cy="857233"/>
          </a:xfrm>
          <a:prstGeom prst="rect">
            <a:avLst/>
          </a:prstGeom>
        </p:spPr>
        <p:txBody>
          <a:bodyPr vert="horz" lIns="45720" tIns="0" rIns="45720" bIns="0" anchor="b">
            <a:normAutofit fontScale="77500" lnSpcReduction="20000"/>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TT" sz="4800" b="1" i="0" u="none" strike="noStrike" kern="1200" cap="all"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rPr>
              <a:t>Explain</a:t>
            </a:r>
            <a:r>
              <a:rPr kumimoji="0" lang="en-TT" sz="4800" b="1" i="0" u="none" strike="noStrike" kern="1200" cap="all"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rPr>
              <a:t> </a:t>
            </a:r>
            <a:r>
              <a:rPr lang="en-TT" sz="4800" b="1" cap="all"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rPr>
              <a:t>How price is determined</a:t>
            </a:r>
            <a:endParaRPr kumimoji="0" lang="en-TT" sz="4800" b="1" i="0" u="none" strike="noStrike" kern="1200" cap="all"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smtClean="0"/>
              <a:t>Price</a:t>
            </a:r>
            <a:endParaRPr lang="en-TT"/>
          </a:p>
        </p:txBody>
      </p:sp>
      <p:sp>
        <p:nvSpPr>
          <p:cNvPr id="3" name="Content Placeholder 2"/>
          <p:cNvSpPr>
            <a:spLocks noGrp="1"/>
          </p:cNvSpPr>
          <p:nvPr>
            <p:ph idx="1"/>
          </p:nvPr>
        </p:nvSpPr>
        <p:spPr/>
        <p:txBody>
          <a:bodyPr/>
          <a:lstStyle/>
          <a:p>
            <a:r>
              <a:rPr lang="en-TT" dirty="0" smtClean="0"/>
              <a:t>Pricing strategy – a deliberate plan to adjust price to gain market share or increase profit.</a:t>
            </a:r>
          </a:p>
          <a:p>
            <a:r>
              <a:rPr lang="en-TT" dirty="0" smtClean="0"/>
              <a:t>Some strategies include;</a:t>
            </a:r>
          </a:p>
          <a:p>
            <a:pPr lvl="2"/>
            <a:r>
              <a:rPr lang="en-TT" dirty="0" smtClean="0"/>
              <a:t>Penetration pricing – setting a low price to attract customers</a:t>
            </a:r>
          </a:p>
          <a:p>
            <a:pPr lvl="2"/>
            <a:r>
              <a:rPr lang="en-TT" dirty="0" smtClean="0"/>
              <a:t>Skimming- setting a high price for a new product to get excited customers to pay more.</a:t>
            </a:r>
          </a:p>
          <a:p>
            <a:pPr lvl="2"/>
            <a:r>
              <a:rPr lang="en-TT" dirty="0" smtClean="0"/>
              <a:t>Cost plus- adding a mark up on cost to make a profit.</a:t>
            </a:r>
          </a:p>
          <a:p>
            <a:pPr lvl="2"/>
            <a:r>
              <a:rPr lang="en-TT" dirty="0" smtClean="0"/>
              <a:t>Market based – Price based on price of competitors.</a:t>
            </a:r>
          </a:p>
          <a:p>
            <a:pPr lvl="2"/>
            <a:r>
              <a:rPr lang="en-TT" dirty="0" smtClean="0"/>
              <a:t>Promotional pricing – short term price to attract customers </a:t>
            </a:r>
            <a:r>
              <a:rPr lang="en-TT" dirty="0" err="1" smtClean="0"/>
              <a:t>eg</a:t>
            </a:r>
            <a:r>
              <a:rPr lang="en-TT" dirty="0" smtClean="0"/>
              <a:t> buy one get half off, discounts.</a:t>
            </a:r>
            <a:endParaRPr lang="en-TT" dirty="0"/>
          </a:p>
        </p:txBody>
      </p:sp>
      <p:sp>
        <p:nvSpPr>
          <p:cNvPr id="4" name="Title 1"/>
          <p:cNvSpPr txBox="1">
            <a:spLocks/>
          </p:cNvSpPr>
          <p:nvPr/>
        </p:nvSpPr>
        <p:spPr>
          <a:xfrm>
            <a:off x="0" y="6215082"/>
            <a:ext cx="9144000" cy="642919"/>
          </a:xfrm>
          <a:prstGeom prst="rect">
            <a:avLst/>
          </a:prstGeom>
        </p:spPr>
        <p:txBody>
          <a:bodyPr vert="horz" lIns="45720" tIns="0" rIns="45720" bIns="0" anchor="b">
            <a:normAutofit fontScale="77500" lnSpcReduction="20000"/>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TT" sz="4800" b="1" i="0" u="none" strike="noStrike" kern="1200" cap="all"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rPr>
              <a:t>Explain</a:t>
            </a:r>
            <a:r>
              <a:rPr kumimoji="0" lang="en-TT" sz="4800" b="1" i="0" u="none" strike="noStrike" kern="1200" cap="all"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rPr>
              <a:t> </a:t>
            </a:r>
            <a:r>
              <a:rPr lang="en-TT" sz="4800" b="1" cap="all"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rPr>
              <a:t>How price is determined</a:t>
            </a:r>
            <a:endParaRPr kumimoji="0" lang="en-TT" sz="4800" b="1" i="0" u="none" strike="noStrike" kern="1200" cap="all"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TT" dirty="0" smtClean="0"/>
              <a:t>Promotion</a:t>
            </a:r>
            <a:endParaRPr lang="en-TT" dirty="0"/>
          </a:p>
        </p:txBody>
      </p:sp>
      <p:sp>
        <p:nvSpPr>
          <p:cNvPr id="3" name="Content Placeholder 2"/>
          <p:cNvSpPr>
            <a:spLocks noGrp="1"/>
          </p:cNvSpPr>
          <p:nvPr>
            <p:ph idx="1"/>
          </p:nvPr>
        </p:nvSpPr>
        <p:spPr>
          <a:xfrm>
            <a:off x="0" y="1000108"/>
            <a:ext cx="9144000" cy="5857892"/>
          </a:xfrm>
        </p:spPr>
        <p:txBody>
          <a:bodyPr/>
          <a:lstStyle/>
          <a:p>
            <a:endParaRPr lang="en-US" b="1" dirty="0" smtClean="0"/>
          </a:p>
          <a:p>
            <a:r>
              <a:rPr lang="en-US" b="1" dirty="0" smtClean="0"/>
              <a:t>Promotion involves telling customers about the product, making them aware and persuading them to purchase the product.</a:t>
            </a:r>
          </a:p>
          <a:p>
            <a:pPr>
              <a:buNone/>
            </a:pPr>
            <a:endParaRPr lang="en-TT" b="1" dirty="0" smtClean="0"/>
          </a:p>
          <a:p>
            <a:pPr>
              <a:buNone/>
            </a:pPr>
            <a:r>
              <a:rPr lang="en-US" dirty="0" smtClean="0"/>
              <a:t>There are FOUR types of promotion:</a:t>
            </a:r>
            <a:endParaRPr lang="en-TT" dirty="0" smtClean="0"/>
          </a:p>
          <a:p>
            <a:pPr lvl="2"/>
            <a:r>
              <a:rPr lang="en-US" dirty="0" smtClean="0"/>
              <a:t>Advertising</a:t>
            </a:r>
            <a:endParaRPr lang="en-TT" dirty="0" smtClean="0"/>
          </a:p>
          <a:p>
            <a:pPr lvl="2"/>
            <a:r>
              <a:rPr lang="en-US" dirty="0" smtClean="0"/>
              <a:t>Sales promotion</a:t>
            </a:r>
            <a:endParaRPr lang="en-TT" dirty="0" smtClean="0"/>
          </a:p>
          <a:p>
            <a:pPr lvl="2"/>
            <a:r>
              <a:rPr lang="en-US" dirty="0" smtClean="0"/>
              <a:t>Personal selling</a:t>
            </a:r>
            <a:endParaRPr lang="en-TT" dirty="0" smtClean="0"/>
          </a:p>
          <a:p>
            <a:pPr lvl="2"/>
            <a:r>
              <a:rPr lang="en-US" dirty="0" smtClean="0"/>
              <a:t>Public relations</a:t>
            </a:r>
            <a:endParaRPr lang="en-T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TT" dirty="0" smtClean="0"/>
              <a:t>Advertising</a:t>
            </a:r>
            <a:endParaRPr lang="en-TT" dirty="0"/>
          </a:p>
        </p:txBody>
      </p:sp>
      <p:sp>
        <p:nvSpPr>
          <p:cNvPr id="3" name="Content Placeholder 2"/>
          <p:cNvSpPr>
            <a:spLocks noGrp="1"/>
          </p:cNvSpPr>
          <p:nvPr>
            <p:ph idx="1"/>
          </p:nvPr>
        </p:nvSpPr>
        <p:spPr>
          <a:xfrm>
            <a:off x="457200" y="1071546"/>
            <a:ext cx="8229600" cy="5237814"/>
          </a:xfrm>
        </p:spPr>
        <p:txBody>
          <a:bodyPr>
            <a:normAutofit fontScale="62500" lnSpcReduction="20000"/>
          </a:bodyPr>
          <a:lstStyle/>
          <a:p>
            <a:pPr>
              <a:buNone/>
            </a:pPr>
            <a:endParaRPr lang="en-TT" b="1" i="1" dirty="0" smtClean="0"/>
          </a:p>
          <a:p>
            <a:pPr>
              <a:buNone/>
            </a:pPr>
            <a:r>
              <a:rPr lang="en-US" dirty="0" smtClean="0"/>
              <a:t>Types of advertising:</a:t>
            </a:r>
            <a:endParaRPr lang="en-TT" dirty="0" smtClean="0"/>
          </a:p>
          <a:p>
            <a:pPr>
              <a:buNone/>
            </a:pPr>
            <a:r>
              <a:rPr lang="en-US" dirty="0" smtClean="0"/>
              <a:t> </a:t>
            </a:r>
            <a:endParaRPr lang="en-TT" dirty="0" smtClean="0"/>
          </a:p>
          <a:p>
            <a:pPr lvl="0" algn="just"/>
            <a:r>
              <a:rPr lang="en-US" b="1" dirty="0" smtClean="0"/>
              <a:t>Informative</a:t>
            </a:r>
            <a:r>
              <a:rPr lang="en-US" dirty="0" smtClean="0"/>
              <a:t> – This type aims at informing and educating the consumer about a particular product or service, e.g. making the public aware of a new product, a change in the price of a product, or an explanation of hoe a product works.</a:t>
            </a:r>
            <a:endParaRPr lang="en-TT" dirty="0" smtClean="0"/>
          </a:p>
          <a:p>
            <a:pPr lvl="0" algn="just"/>
            <a:r>
              <a:rPr lang="en-US" b="1" dirty="0" smtClean="0"/>
              <a:t>Persuasive</a:t>
            </a:r>
            <a:r>
              <a:rPr lang="en-US" dirty="0" smtClean="0"/>
              <a:t> – This aims at persuading or convincing the consumer to buy the product.</a:t>
            </a:r>
            <a:endParaRPr lang="en-TT" dirty="0" smtClean="0"/>
          </a:p>
          <a:p>
            <a:pPr lvl="0" algn="just"/>
            <a:r>
              <a:rPr lang="en-US" b="1" dirty="0" smtClean="0"/>
              <a:t>Competitive</a:t>
            </a:r>
            <a:r>
              <a:rPr lang="en-US" dirty="0" smtClean="0"/>
              <a:t> – In this type the producer tries to gain market share by telling the good points about his products and comparing these to his competitors.</a:t>
            </a:r>
            <a:endParaRPr lang="en-TT" dirty="0" smtClean="0"/>
          </a:p>
          <a:p>
            <a:pPr lvl="0" algn="just"/>
            <a:r>
              <a:rPr lang="en-US" b="1" dirty="0" smtClean="0"/>
              <a:t>Collective, generic or cooperative</a:t>
            </a:r>
            <a:r>
              <a:rPr lang="en-US" dirty="0" smtClean="0"/>
              <a:t> – This aims at getting the public to buy a product in general without focusing on a particular brand e.g. milk juice.</a:t>
            </a:r>
            <a:endParaRPr lang="en-TT" dirty="0" smtClean="0"/>
          </a:p>
          <a:p>
            <a:pPr algn="just">
              <a:buNone/>
            </a:pPr>
            <a:r>
              <a:rPr lang="en-US" dirty="0" smtClean="0"/>
              <a:t> </a:t>
            </a:r>
            <a:endParaRPr lang="en-TT" dirty="0" smtClean="0"/>
          </a:p>
          <a:p>
            <a:pPr algn="just">
              <a:buNone/>
            </a:pPr>
            <a:r>
              <a:rPr lang="en-US" dirty="0" smtClean="0"/>
              <a:t>Advertising can be </a:t>
            </a:r>
            <a:r>
              <a:rPr lang="en-US" b="1" dirty="0" smtClean="0"/>
              <a:t>direct</a:t>
            </a:r>
            <a:r>
              <a:rPr lang="en-US" dirty="0" smtClean="0"/>
              <a:t> in the form of Circulars, catalogues, samples or souvenirs. It can also be </a:t>
            </a:r>
            <a:r>
              <a:rPr lang="en-US" b="1" dirty="0" smtClean="0"/>
              <a:t>indirect</a:t>
            </a:r>
            <a:r>
              <a:rPr lang="en-US" dirty="0" smtClean="0"/>
              <a:t> in the form of Newspapers, magazines, posters, television, displays, slides, exhibitions or mikes.</a:t>
            </a:r>
            <a:endParaRPr lang="en-TT" dirty="0" smtClean="0"/>
          </a:p>
          <a:p>
            <a:pPr algn="just"/>
            <a:endParaRPr lang="en-T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TT" dirty="0" smtClean="0"/>
              <a:t>Advertising</a:t>
            </a:r>
            <a:endParaRPr lang="en-TT" dirty="0"/>
          </a:p>
        </p:txBody>
      </p:sp>
      <p:sp>
        <p:nvSpPr>
          <p:cNvPr id="3" name="Content Placeholder 2"/>
          <p:cNvSpPr>
            <a:spLocks noGrp="1"/>
          </p:cNvSpPr>
          <p:nvPr>
            <p:ph idx="1"/>
          </p:nvPr>
        </p:nvSpPr>
        <p:spPr>
          <a:xfrm>
            <a:off x="0" y="857232"/>
            <a:ext cx="9144000" cy="6000768"/>
          </a:xfrm>
        </p:spPr>
        <p:txBody>
          <a:bodyPr>
            <a:normAutofit fontScale="70000" lnSpcReduction="20000"/>
          </a:bodyPr>
          <a:lstStyle/>
          <a:p>
            <a:pPr>
              <a:buNone/>
            </a:pPr>
            <a:r>
              <a:rPr lang="en-US" i="1" dirty="0" smtClean="0"/>
              <a:t>Advantages of advertising</a:t>
            </a:r>
            <a:endParaRPr lang="en-TT" dirty="0" smtClean="0"/>
          </a:p>
          <a:p>
            <a:pPr lvl="0" algn="just"/>
            <a:r>
              <a:rPr lang="en-US" dirty="0" smtClean="0"/>
              <a:t>It makes consumers aware of various product choices available to them.</a:t>
            </a:r>
            <a:endParaRPr lang="en-TT" dirty="0" smtClean="0"/>
          </a:p>
          <a:p>
            <a:pPr lvl="0" algn="just"/>
            <a:r>
              <a:rPr lang="en-US" dirty="0" smtClean="0"/>
              <a:t>It encourages competition by keeping consumers aware of various product choices.</a:t>
            </a:r>
            <a:endParaRPr lang="en-TT" dirty="0" smtClean="0"/>
          </a:p>
          <a:p>
            <a:pPr lvl="0" algn="just"/>
            <a:r>
              <a:rPr lang="en-US" dirty="0" smtClean="0"/>
              <a:t>It increases sales by keeping the cost down through the economies of scale.</a:t>
            </a:r>
            <a:endParaRPr lang="en-TT" dirty="0" smtClean="0"/>
          </a:p>
          <a:p>
            <a:pPr lvl="0" algn="just"/>
            <a:r>
              <a:rPr lang="en-US" dirty="0" smtClean="0"/>
              <a:t>It promotes demand, thus making mass production possible.</a:t>
            </a:r>
            <a:endParaRPr lang="en-TT" dirty="0" smtClean="0"/>
          </a:p>
          <a:p>
            <a:pPr lvl="0" algn="just"/>
            <a:r>
              <a:rPr lang="en-US" dirty="0" smtClean="0"/>
              <a:t>Through mass production more people are employed.</a:t>
            </a:r>
            <a:endParaRPr lang="en-TT" dirty="0" smtClean="0"/>
          </a:p>
          <a:p>
            <a:pPr lvl="0" algn="just"/>
            <a:r>
              <a:rPr lang="en-US" dirty="0" smtClean="0"/>
              <a:t>It contributes to reducing the price of newspapers and magazines.</a:t>
            </a:r>
            <a:endParaRPr lang="en-TT" dirty="0" smtClean="0"/>
          </a:p>
          <a:p>
            <a:pPr lvl="0" algn="just"/>
            <a:r>
              <a:rPr lang="en-US" dirty="0" smtClean="0"/>
              <a:t>It encourages the production of goods at higher standards.</a:t>
            </a:r>
            <a:endParaRPr lang="en-TT" dirty="0" smtClean="0"/>
          </a:p>
          <a:p>
            <a:pPr algn="just">
              <a:buNone/>
            </a:pPr>
            <a:r>
              <a:rPr lang="en-US" dirty="0" smtClean="0"/>
              <a:t> </a:t>
            </a:r>
            <a:endParaRPr lang="en-TT" dirty="0" smtClean="0"/>
          </a:p>
          <a:p>
            <a:pPr algn="just">
              <a:buNone/>
            </a:pPr>
            <a:r>
              <a:rPr lang="en-US" b="1" i="1" dirty="0" smtClean="0"/>
              <a:t>Disadvantages of advertising</a:t>
            </a:r>
            <a:endParaRPr lang="en-TT" b="1" i="1" dirty="0" smtClean="0"/>
          </a:p>
          <a:p>
            <a:pPr lvl="0" algn="just"/>
            <a:r>
              <a:rPr lang="en-US" dirty="0" smtClean="0"/>
              <a:t>Most advertisements are aimed at persuading people to buy products whether they need them or not.</a:t>
            </a:r>
            <a:endParaRPr lang="en-TT" dirty="0" smtClean="0"/>
          </a:p>
          <a:p>
            <a:pPr lvl="0" algn="just"/>
            <a:r>
              <a:rPr lang="en-US" dirty="0" smtClean="0"/>
              <a:t>They sometimes deceive the public by exaggerated or untrue claims.</a:t>
            </a:r>
            <a:endParaRPr lang="en-TT" dirty="0" smtClean="0"/>
          </a:p>
          <a:p>
            <a:pPr lvl="0" algn="just"/>
            <a:r>
              <a:rPr lang="en-US" dirty="0" smtClean="0"/>
              <a:t>The cost of advertising is usually borne by the consumer.</a:t>
            </a:r>
            <a:endParaRPr lang="en-TT" dirty="0" smtClean="0"/>
          </a:p>
          <a:p>
            <a:pPr lvl="0" algn="just"/>
            <a:r>
              <a:rPr lang="en-US" dirty="0" smtClean="0"/>
              <a:t>Resources that could be utilizes in a better way are sometimes wasted.</a:t>
            </a:r>
            <a:endParaRPr lang="en-TT" dirty="0" smtClean="0"/>
          </a:p>
          <a:p>
            <a:pPr algn="just"/>
            <a:r>
              <a:rPr lang="en-US" dirty="0" smtClean="0"/>
              <a:t>Some advertisements are harmful because they encourage unhealthy, antisocial habit and </a:t>
            </a:r>
            <a:r>
              <a:rPr lang="en-US" dirty="0" err="1" smtClean="0"/>
              <a:t>behaviours</a:t>
            </a:r>
            <a:endParaRPr lang="en-T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r>
              <a:rPr lang="en-TT" dirty="0" smtClean="0"/>
              <a:t>Sales Promotion</a:t>
            </a:r>
            <a:endParaRPr lang="en-TT" dirty="0"/>
          </a:p>
        </p:txBody>
      </p:sp>
      <p:sp>
        <p:nvSpPr>
          <p:cNvPr id="3" name="Content Placeholder 2"/>
          <p:cNvSpPr>
            <a:spLocks noGrp="1"/>
          </p:cNvSpPr>
          <p:nvPr>
            <p:ph idx="1"/>
          </p:nvPr>
        </p:nvSpPr>
        <p:spPr>
          <a:xfrm>
            <a:off x="457200" y="1600200"/>
            <a:ext cx="8229600" cy="4829196"/>
          </a:xfrm>
        </p:spPr>
        <p:txBody>
          <a:bodyPr>
            <a:normAutofit fontScale="92500"/>
          </a:bodyPr>
          <a:lstStyle/>
          <a:p>
            <a:endParaRPr lang="en-US" b="1" dirty="0" smtClean="0"/>
          </a:p>
          <a:p>
            <a:pPr algn="just"/>
            <a:r>
              <a:rPr lang="en-US" b="1" dirty="0" smtClean="0"/>
              <a:t>These are short term incentives given to wholesalers, retailers or consumers by a firm to encourage sales</a:t>
            </a:r>
            <a:r>
              <a:rPr lang="en-US" dirty="0" smtClean="0"/>
              <a:t>. Sales promotion is usually used to support advertising or personal selling. Due to the expense involved it is usually a one time effort and is run for a limited period. Examples of sales promotion are: Free samples, Coupons, price discounts, cash refunds, extra product for the same price, contests and trade shows.</a:t>
            </a:r>
            <a:endParaRPr lang="en-TT" dirty="0" smtClean="0"/>
          </a:p>
          <a:p>
            <a:pPr algn="just">
              <a:buNone/>
            </a:pPr>
            <a:r>
              <a:rPr lang="en-US" dirty="0" smtClean="0"/>
              <a:t> </a:t>
            </a:r>
            <a:endParaRPr lang="en-TT" dirty="0" smtClean="0"/>
          </a:p>
          <a:p>
            <a:pPr>
              <a:buNone/>
            </a:pPr>
            <a:endParaRPr lang="en-T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Personal Selling</a:t>
            </a:r>
            <a:endParaRPr lang="en-TT" dirty="0"/>
          </a:p>
        </p:txBody>
      </p:sp>
      <p:sp>
        <p:nvSpPr>
          <p:cNvPr id="3" name="Content Placeholder 2"/>
          <p:cNvSpPr>
            <a:spLocks noGrp="1"/>
          </p:cNvSpPr>
          <p:nvPr>
            <p:ph idx="1"/>
          </p:nvPr>
        </p:nvSpPr>
        <p:spPr/>
        <p:txBody>
          <a:bodyPr/>
          <a:lstStyle/>
          <a:p>
            <a:endParaRPr lang="en-US" b="1" dirty="0" smtClean="0"/>
          </a:p>
          <a:p>
            <a:pPr algn="just"/>
            <a:r>
              <a:rPr lang="en-US" b="1" dirty="0" smtClean="0"/>
              <a:t>Personal selling is a presentation made by individuals representing a sponsor to prospective buyers to persuade them to buy a product</a:t>
            </a:r>
            <a:r>
              <a:rPr lang="en-US" dirty="0" smtClean="0"/>
              <a:t>. This includes pre- sale and after sale service. They include sales clerks and merchandisers.  </a:t>
            </a:r>
            <a:endParaRPr lang="en-TT" dirty="0" smtClean="0"/>
          </a:p>
          <a:p>
            <a:endParaRPr lang="en-T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Public Relations</a:t>
            </a:r>
            <a:endParaRPr lang="en-TT" dirty="0"/>
          </a:p>
        </p:txBody>
      </p:sp>
      <p:sp>
        <p:nvSpPr>
          <p:cNvPr id="3" name="Content Placeholder 2"/>
          <p:cNvSpPr>
            <a:spLocks noGrp="1"/>
          </p:cNvSpPr>
          <p:nvPr>
            <p:ph idx="1"/>
          </p:nvPr>
        </p:nvSpPr>
        <p:spPr/>
        <p:txBody>
          <a:bodyPr/>
          <a:lstStyle/>
          <a:p>
            <a:endParaRPr lang="en-US" b="1" dirty="0" smtClean="0"/>
          </a:p>
          <a:p>
            <a:pPr algn="just"/>
            <a:r>
              <a:rPr lang="en-US" b="1" dirty="0" smtClean="0"/>
              <a:t>This is a long term strategy aimed at enhancing the image of the company and of any individual product.</a:t>
            </a:r>
            <a:r>
              <a:rPr lang="en-US" dirty="0" smtClean="0"/>
              <a:t> It includes: Press releases, Sponsored activities, scholarships, uniforms and other attire for workers so that even after working hours they are still advertising the firm.</a:t>
            </a:r>
            <a:endParaRPr lang="en-TT" dirty="0" smtClean="0"/>
          </a:p>
          <a:p>
            <a:endParaRPr lang="en-T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TT" dirty="0" smtClean="0"/>
              <a:t>Place</a:t>
            </a:r>
            <a:endParaRPr lang="en-TT" dirty="0"/>
          </a:p>
        </p:txBody>
      </p:sp>
      <p:sp>
        <p:nvSpPr>
          <p:cNvPr id="3" name="Content Placeholder 2"/>
          <p:cNvSpPr>
            <a:spLocks noGrp="1"/>
          </p:cNvSpPr>
          <p:nvPr>
            <p:ph idx="1"/>
          </p:nvPr>
        </p:nvSpPr>
        <p:spPr>
          <a:xfrm>
            <a:off x="0" y="1071546"/>
            <a:ext cx="9144000" cy="5237814"/>
          </a:xfrm>
        </p:spPr>
        <p:txBody>
          <a:bodyPr/>
          <a:lstStyle/>
          <a:p>
            <a:r>
              <a:rPr lang="en-TT" dirty="0" smtClean="0"/>
              <a:t> </a:t>
            </a:r>
            <a:r>
              <a:rPr lang="en-US" b="1" dirty="0" smtClean="0"/>
              <a:t>In marketing place is seen as the way in which a product is distributed to reach the consumer.</a:t>
            </a:r>
          </a:p>
          <a:p>
            <a:pPr>
              <a:buNone/>
            </a:pPr>
            <a:endParaRPr lang="en-TT" dirty="0" smtClean="0"/>
          </a:p>
          <a:p>
            <a:r>
              <a:rPr lang="en-US" b="1" dirty="0" smtClean="0"/>
              <a:t>Distribution refers to the process through which goods and services go on their way to the consumer.</a:t>
            </a:r>
            <a:endParaRPr lang="en-TT" dirty="0" smtClean="0"/>
          </a:p>
          <a:p>
            <a:endParaRPr lang="en-T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TT" dirty="0" smtClean="0"/>
              <a:t>Markets</a:t>
            </a:r>
            <a:endParaRPr lang="en-TT" dirty="0"/>
          </a:p>
        </p:txBody>
      </p:sp>
      <p:sp>
        <p:nvSpPr>
          <p:cNvPr id="3" name="Content Placeholder 2"/>
          <p:cNvSpPr>
            <a:spLocks noGrp="1"/>
          </p:cNvSpPr>
          <p:nvPr>
            <p:ph idx="1"/>
          </p:nvPr>
        </p:nvSpPr>
        <p:spPr>
          <a:xfrm>
            <a:off x="457200" y="857232"/>
            <a:ext cx="8229600" cy="5452128"/>
          </a:xfrm>
        </p:spPr>
        <p:txBody>
          <a:bodyPr>
            <a:normAutofit fontScale="92500" lnSpcReduction="10000"/>
          </a:bodyPr>
          <a:lstStyle/>
          <a:p>
            <a:r>
              <a:rPr lang="en-TT" dirty="0" smtClean="0"/>
              <a:t>Types of markets</a:t>
            </a:r>
          </a:p>
          <a:p>
            <a:pPr lvl="1"/>
            <a:r>
              <a:rPr lang="en-TT" dirty="0" smtClean="0"/>
              <a:t>Consumer market – a market that brings consumers and suppliers together.</a:t>
            </a:r>
          </a:p>
          <a:p>
            <a:pPr lvl="1"/>
            <a:r>
              <a:rPr lang="en-TT" dirty="0" smtClean="0"/>
              <a:t>Industrial market – a market that brings business and suppliers together.</a:t>
            </a:r>
          </a:p>
          <a:p>
            <a:pPr lvl="1"/>
            <a:r>
              <a:rPr lang="en-TT" dirty="0" smtClean="0"/>
              <a:t>The term market also refers to all the potential customers interested in demanding a product. The potential market for a product is the total population interested in the product.</a:t>
            </a:r>
          </a:p>
          <a:p>
            <a:pPr lvl="1"/>
            <a:r>
              <a:rPr lang="en-TT" dirty="0" smtClean="0"/>
              <a:t> The target market is the segment of the available market that the business has decided to serve by directing its products towards.</a:t>
            </a:r>
          </a:p>
          <a:p>
            <a:pPr lvl="4"/>
            <a:r>
              <a:rPr lang="en-TT" dirty="0" smtClean="0"/>
              <a:t>The success of a business in selling to its target market is to calculate its market share</a:t>
            </a:r>
          </a:p>
          <a:p>
            <a:pPr lvl="4"/>
            <a:r>
              <a:rPr lang="en-TT" dirty="0" smtClean="0"/>
              <a:t>Market Share % = Total sales of the business/Total sales in the whole market  x 100.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r>
              <a:rPr lang="en-TT" dirty="0" smtClean="0"/>
              <a:t>Chain of Distribution</a:t>
            </a:r>
            <a:endParaRPr lang="en-TT" dirty="0"/>
          </a:p>
        </p:txBody>
      </p:sp>
      <p:sp>
        <p:nvSpPr>
          <p:cNvPr id="3" name="Content Placeholder 2"/>
          <p:cNvSpPr>
            <a:spLocks noGrp="1"/>
          </p:cNvSpPr>
          <p:nvPr>
            <p:ph idx="1"/>
          </p:nvPr>
        </p:nvSpPr>
        <p:spPr>
          <a:xfrm>
            <a:off x="0" y="1000108"/>
            <a:ext cx="9144000" cy="5857892"/>
          </a:xfrm>
        </p:spPr>
        <p:txBody>
          <a:bodyPr/>
          <a:lstStyle/>
          <a:p>
            <a:pPr>
              <a:buNone/>
            </a:pPr>
            <a:endParaRPr lang="en-TT" dirty="0"/>
          </a:p>
        </p:txBody>
      </p:sp>
      <p:sp>
        <p:nvSpPr>
          <p:cNvPr id="4" name="Rectangle 3"/>
          <p:cNvSpPr/>
          <p:nvPr/>
        </p:nvSpPr>
        <p:spPr>
          <a:xfrm>
            <a:off x="3000364" y="1000108"/>
            <a:ext cx="2143140" cy="10001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TT" dirty="0" smtClean="0"/>
              <a:t>Producer</a:t>
            </a:r>
            <a:endParaRPr lang="en-TT" dirty="0"/>
          </a:p>
        </p:txBody>
      </p:sp>
      <p:sp>
        <p:nvSpPr>
          <p:cNvPr id="5" name="Rectangle 4"/>
          <p:cNvSpPr/>
          <p:nvPr/>
        </p:nvSpPr>
        <p:spPr>
          <a:xfrm>
            <a:off x="4857752" y="2571744"/>
            <a:ext cx="2214578" cy="107157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TT" dirty="0" smtClean="0"/>
              <a:t>Wholesaler</a:t>
            </a:r>
            <a:endParaRPr lang="en-TT" dirty="0"/>
          </a:p>
        </p:txBody>
      </p:sp>
      <p:sp>
        <p:nvSpPr>
          <p:cNvPr id="6" name="Rectangle 5"/>
          <p:cNvSpPr/>
          <p:nvPr/>
        </p:nvSpPr>
        <p:spPr>
          <a:xfrm>
            <a:off x="1500166" y="4071942"/>
            <a:ext cx="2143140" cy="114300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TT" dirty="0" smtClean="0"/>
              <a:t>Retailer</a:t>
            </a:r>
            <a:endParaRPr lang="en-TT" dirty="0"/>
          </a:p>
        </p:txBody>
      </p:sp>
      <p:sp>
        <p:nvSpPr>
          <p:cNvPr id="7" name="Rectangle 6"/>
          <p:cNvSpPr/>
          <p:nvPr/>
        </p:nvSpPr>
        <p:spPr>
          <a:xfrm>
            <a:off x="571472" y="5786430"/>
            <a:ext cx="7858180" cy="107157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TT" dirty="0" smtClean="0"/>
              <a:t>Consumer</a:t>
            </a:r>
            <a:endParaRPr lang="en-TT" dirty="0"/>
          </a:p>
        </p:txBody>
      </p:sp>
      <p:cxnSp>
        <p:nvCxnSpPr>
          <p:cNvPr id="43" name="Straight Arrow Connector 42"/>
          <p:cNvCxnSpPr/>
          <p:nvPr/>
        </p:nvCxnSpPr>
        <p:spPr>
          <a:xfrm rot="16200000" flipH="1">
            <a:off x="2428860" y="3857628"/>
            <a:ext cx="3786214" cy="7143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a:xfrm rot="5400000">
            <a:off x="2178827" y="3036091"/>
            <a:ext cx="2071702"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7" name="Straight Arrow Connector 46"/>
          <p:cNvCxnSpPr/>
          <p:nvPr/>
        </p:nvCxnSpPr>
        <p:spPr>
          <a:xfrm rot="5400000">
            <a:off x="2928926" y="5500702"/>
            <a:ext cx="57150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9" name="Straight Arrow Connector 48"/>
          <p:cNvCxnSpPr/>
          <p:nvPr/>
        </p:nvCxnSpPr>
        <p:spPr>
          <a:xfrm rot="5400000">
            <a:off x="4786314" y="2285992"/>
            <a:ext cx="57150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1" name="Straight Arrow Connector 50"/>
          <p:cNvCxnSpPr/>
          <p:nvPr/>
        </p:nvCxnSpPr>
        <p:spPr>
          <a:xfrm rot="5400000">
            <a:off x="3964777" y="4750603"/>
            <a:ext cx="221457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3" name="Straight Arrow Connector 52"/>
          <p:cNvCxnSpPr>
            <a:stCxn id="5" idx="1"/>
          </p:cNvCxnSpPr>
          <p:nvPr/>
        </p:nvCxnSpPr>
        <p:spPr>
          <a:xfrm rot="10800000" flipV="1">
            <a:off x="2143108" y="3107528"/>
            <a:ext cx="2714644" cy="3571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5" name="Straight Arrow Connector 54"/>
          <p:cNvCxnSpPr/>
          <p:nvPr/>
        </p:nvCxnSpPr>
        <p:spPr>
          <a:xfrm rot="5400000">
            <a:off x="1714480" y="3643314"/>
            <a:ext cx="857256"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8" name="Straight Arrow Connector 57"/>
          <p:cNvCxnSpPr/>
          <p:nvPr/>
        </p:nvCxnSpPr>
        <p:spPr>
          <a:xfrm rot="5400000">
            <a:off x="1857356" y="5500702"/>
            <a:ext cx="57150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TT" dirty="0" smtClean="0"/>
              <a:t>Place</a:t>
            </a:r>
            <a:endParaRPr lang="en-TT" dirty="0"/>
          </a:p>
        </p:txBody>
      </p:sp>
      <p:sp>
        <p:nvSpPr>
          <p:cNvPr id="3" name="Content Placeholder 2"/>
          <p:cNvSpPr>
            <a:spLocks noGrp="1"/>
          </p:cNvSpPr>
          <p:nvPr>
            <p:ph idx="1"/>
          </p:nvPr>
        </p:nvSpPr>
        <p:spPr>
          <a:xfrm>
            <a:off x="0" y="1142984"/>
            <a:ext cx="9144000" cy="5715016"/>
          </a:xfrm>
        </p:spPr>
        <p:txBody>
          <a:bodyPr>
            <a:normAutofit fontScale="70000" lnSpcReduction="20000"/>
          </a:bodyPr>
          <a:lstStyle/>
          <a:p>
            <a:pPr>
              <a:buNone/>
            </a:pPr>
            <a:r>
              <a:rPr lang="en-US" b="1" i="1" dirty="0" smtClean="0"/>
              <a:t>FACTORS INFLUENCING THE CHANNELS OF DISTRIBUTION</a:t>
            </a:r>
            <a:endParaRPr lang="en-TT" b="1" i="1" dirty="0" smtClean="0"/>
          </a:p>
          <a:p>
            <a:pPr>
              <a:buNone/>
            </a:pPr>
            <a:r>
              <a:rPr lang="en-US" dirty="0" smtClean="0"/>
              <a:t> </a:t>
            </a:r>
            <a:endParaRPr lang="en-TT" dirty="0" smtClean="0"/>
          </a:p>
          <a:p>
            <a:r>
              <a:rPr lang="en-US" b="1" dirty="0" smtClean="0"/>
              <a:t>COMPANY FACTORS</a:t>
            </a:r>
            <a:endParaRPr lang="en-TT" b="1" dirty="0" smtClean="0"/>
          </a:p>
          <a:p>
            <a:pPr>
              <a:buNone/>
            </a:pPr>
            <a:r>
              <a:rPr lang="en-US" dirty="0" smtClean="0"/>
              <a:t>	A company which is financially strong will be able to afford a sales team or vehicles and can sell directly to the consumer. However firms which are smaller or not as financially viable may choose to use intermediaries to get the goods to the consumer.</a:t>
            </a:r>
            <a:endParaRPr lang="en-TT" dirty="0" smtClean="0"/>
          </a:p>
          <a:p>
            <a:pPr>
              <a:buNone/>
            </a:pPr>
            <a:r>
              <a:rPr lang="en-US" b="1" dirty="0" smtClean="0"/>
              <a:t> </a:t>
            </a:r>
            <a:endParaRPr lang="en-TT" dirty="0" smtClean="0"/>
          </a:p>
          <a:p>
            <a:r>
              <a:rPr lang="en-US" b="1" dirty="0" smtClean="0"/>
              <a:t>MARKET FACTORS</a:t>
            </a:r>
            <a:endParaRPr lang="en-TT" dirty="0" smtClean="0"/>
          </a:p>
          <a:p>
            <a:pPr>
              <a:buNone/>
            </a:pPr>
            <a:r>
              <a:rPr lang="en-US" dirty="0" smtClean="0"/>
              <a:t>	If a market is large and scattered over a wide area a producer may decide to engage a sales force to sell directly to it. If a market is not necessarily large but is scattered over a vast area, middlemen could be used at various intervals to make distribution more effective.</a:t>
            </a:r>
            <a:endParaRPr lang="en-TT" dirty="0" smtClean="0"/>
          </a:p>
          <a:p>
            <a:pPr>
              <a:buNone/>
            </a:pPr>
            <a:r>
              <a:rPr lang="en-US" dirty="0" smtClean="0"/>
              <a:t> </a:t>
            </a:r>
            <a:endParaRPr lang="en-TT" dirty="0" smtClean="0"/>
          </a:p>
          <a:p>
            <a:r>
              <a:rPr lang="en-US" b="1" dirty="0" smtClean="0"/>
              <a:t>PRODUCT FACTORS</a:t>
            </a:r>
            <a:endParaRPr lang="en-TT" b="1" dirty="0" smtClean="0"/>
          </a:p>
          <a:p>
            <a:pPr>
              <a:buNone/>
            </a:pPr>
            <a:r>
              <a:rPr lang="en-US" dirty="0" smtClean="0"/>
              <a:t>	The nature of the product determines to a large extent the channels used for its distribution. Bulky products such as cane or bauxite may require a more direct means of distribution. Dry , non-perishable goods can easily be distributed by intermediaries while perishable goods may require a more direct channel. A service is also a direct means of distribution.</a:t>
            </a:r>
            <a:endParaRPr lang="en-TT" dirty="0" smtClean="0"/>
          </a:p>
          <a:p>
            <a:endParaRPr lang="en-T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US" sz="4000" dirty="0" smtClean="0"/>
              <a:t/>
            </a:r>
            <a:br>
              <a:rPr lang="en-US" sz="4000" dirty="0" smtClean="0"/>
            </a:br>
            <a:r>
              <a:rPr lang="en-US" sz="4000" dirty="0" smtClean="0"/>
              <a:t>WHOLESALERS</a:t>
            </a:r>
            <a:r>
              <a:rPr lang="en-TT" sz="4000" dirty="0" smtClean="0"/>
              <a:t/>
            </a:r>
            <a:br>
              <a:rPr lang="en-TT" sz="4000" dirty="0" smtClean="0"/>
            </a:br>
            <a:endParaRPr lang="en-TT" dirty="0"/>
          </a:p>
        </p:txBody>
      </p:sp>
      <p:sp>
        <p:nvSpPr>
          <p:cNvPr id="3" name="Content Placeholder 2"/>
          <p:cNvSpPr>
            <a:spLocks noGrp="1"/>
          </p:cNvSpPr>
          <p:nvPr>
            <p:ph idx="1"/>
          </p:nvPr>
        </p:nvSpPr>
        <p:spPr>
          <a:xfrm>
            <a:off x="0" y="1000108"/>
            <a:ext cx="9144000" cy="5857892"/>
          </a:xfrm>
        </p:spPr>
        <p:txBody>
          <a:bodyPr>
            <a:normAutofit fontScale="62500" lnSpcReduction="20000"/>
          </a:bodyPr>
          <a:lstStyle/>
          <a:p>
            <a:pPr algn="just"/>
            <a:r>
              <a:rPr lang="en-US" sz="3200" dirty="0" smtClean="0"/>
              <a:t>Wholesalers purchase goods in large quantities and then distributes in smaller quantities of one product or a variety of products to retailers or consumers.</a:t>
            </a:r>
            <a:endParaRPr lang="en-TT" sz="3200" dirty="0" smtClean="0"/>
          </a:p>
          <a:p>
            <a:pPr algn="just">
              <a:buNone/>
            </a:pPr>
            <a:r>
              <a:rPr lang="en-US" sz="3200" dirty="0" smtClean="0"/>
              <a:t> </a:t>
            </a:r>
            <a:endParaRPr lang="en-TT" sz="3200" dirty="0" smtClean="0"/>
          </a:p>
          <a:p>
            <a:pPr algn="just">
              <a:buNone/>
            </a:pPr>
            <a:r>
              <a:rPr lang="en-US" sz="3200" b="1" i="1" dirty="0" smtClean="0"/>
              <a:t> FUNCTIONS OF THE WHOLESALER</a:t>
            </a:r>
            <a:endParaRPr lang="en-TT" sz="3200" dirty="0" smtClean="0"/>
          </a:p>
          <a:p>
            <a:pPr algn="just">
              <a:buNone/>
            </a:pPr>
            <a:r>
              <a:rPr lang="en-US" sz="3200" dirty="0" smtClean="0"/>
              <a:t> </a:t>
            </a:r>
            <a:endParaRPr lang="en-TT" sz="3200" dirty="0" smtClean="0"/>
          </a:p>
          <a:p>
            <a:pPr lvl="0" algn="just"/>
            <a:r>
              <a:rPr lang="en-US" sz="3200" b="1" i="1" dirty="0" smtClean="0"/>
              <a:t>Finance</a:t>
            </a:r>
            <a:r>
              <a:rPr lang="en-US" sz="3200" dirty="0" smtClean="0"/>
              <a:t> – Producers do not have to wait until goods are sold to consumers before collecting cash and this increases cash flow.</a:t>
            </a:r>
            <a:endParaRPr lang="en-TT" sz="3200" dirty="0" smtClean="0"/>
          </a:p>
          <a:p>
            <a:pPr lvl="0" algn="just"/>
            <a:r>
              <a:rPr lang="en-US" sz="3200" b="1" dirty="0" smtClean="0"/>
              <a:t>Provision of warehousing</a:t>
            </a:r>
            <a:r>
              <a:rPr lang="en-US" sz="3200" dirty="0" smtClean="0"/>
              <a:t> – Since producers manufacture large quantities and wish to sell quickly, wholesalers enable them to do so by buying goods in bulk and storing them until retailers are ready for them.</a:t>
            </a:r>
            <a:endParaRPr lang="en-TT" sz="3200" dirty="0" smtClean="0"/>
          </a:p>
          <a:p>
            <a:pPr lvl="0" algn="just"/>
            <a:r>
              <a:rPr lang="en-US" sz="3200" b="1" i="1" dirty="0" smtClean="0"/>
              <a:t>Marketing</a:t>
            </a:r>
            <a:r>
              <a:rPr lang="en-US" sz="3200" dirty="0" smtClean="0"/>
              <a:t> – Promote the sale of goods for the producer through discounts etc.</a:t>
            </a:r>
            <a:endParaRPr lang="en-TT" sz="3200" dirty="0" smtClean="0"/>
          </a:p>
          <a:p>
            <a:pPr lvl="0" algn="just"/>
            <a:r>
              <a:rPr lang="en-US" sz="3200" b="1" i="1" dirty="0" smtClean="0"/>
              <a:t>Maintain</a:t>
            </a:r>
            <a:r>
              <a:rPr lang="en-US" sz="3200" b="1" dirty="0" smtClean="0"/>
              <a:t> stability of prices</a:t>
            </a:r>
            <a:r>
              <a:rPr lang="en-US" sz="3200" dirty="0" smtClean="0"/>
              <a:t> – By maintaining large stores of goods wholesalers are able to influence price by regulating supply.</a:t>
            </a:r>
            <a:endParaRPr lang="en-TT" sz="3200" dirty="0" smtClean="0"/>
          </a:p>
          <a:p>
            <a:pPr lvl="0" algn="just"/>
            <a:r>
              <a:rPr lang="en-US" sz="3200" b="1" i="1" dirty="0" smtClean="0"/>
              <a:t>Delivery</a:t>
            </a:r>
            <a:r>
              <a:rPr lang="en-US" sz="3200" dirty="0" smtClean="0"/>
              <a:t> – Provide delivery service to retailers.</a:t>
            </a:r>
            <a:endParaRPr lang="en-TT" sz="3200" dirty="0" smtClean="0"/>
          </a:p>
          <a:p>
            <a:pPr lvl="0" algn="just"/>
            <a:r>
              <a:rPr lang="en-US" sz="3200" b="1" i="1" dirty="0" smtClean="0"/>
              <a:t>Provide useful information</a:t>
            </a:r>
            <a:r>
              <a:rPr lang="en-US" sz="3200" i="1" dirty="0" smtClean="0"/>
              <a:t> </a:t>
            </a:r>
            <a:r>
              <a:rPr lang="en-US" sz="3200" dirty="0" smtClean="0"/>
              <a:t>– Information such as quantity sold and area of sales are critical to the marketing of the good.</a:t>
            </a:r>
            <a:endParaRPr lang="en-TT" sz="3200" dirty="0" smtClean="0"/>
          </a:p>
          <a:p>
            <a:pPr lvl="0" algn="just"/>
            <a:r>
              <a:rPr lang="en-US" sz="3200" b="1" i="1" dirty="0" smtClean="0"/>
              <a:t>Choice</a:t>
            </a:r>
            <a:r>
              <a:rPr lang="en-US" sz="3200" i="1" dirty="0" smtClean="0"/>
              <a:t> </a:t>
            </a:r>
            <a:r>
              <a:rPr lang="en-US" sz="3200" dirty="0" smtClean="0"/>
              <a:t>– Allows retailers and consumers to choose from a variety of products from a variety of locations.</a:t>
            </a:r>
            <a:endParaRPr lang="en-TT" sz="3200" dirty="0" smtClean="0"/>
          </a:p>
          <a:p>
            <a:pPr algn="just">
              <a:buNone/>
            </a:pPr>
            <a:r>
              <a:rPr lang="en-US" b="1" dirty="0" smtClean="0"/>
              <a:t> </a:t>
            </a:r>
            <a:endParaRPr lang="en-TT" dirty="0" smtClean="0"/>
          </a:p>
          <a:p>
            <a:endParaRPr lang="en-T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TT" dirty="0" smtClean="0"/>
              <a:t>Wholesalers</a:t>
            </a:r>
            <a:endParaRPr lang="en-TT" dirty="0"/>
          </a:p>
        </p:txBody>
      </p:sp>
      <p:sp>
        <p:nvSpPr>
          <p:cNvPr id="3" name="Content Placeholder 2"/>
          <p:cNvSpPr>
            <a:spLocks noGrp="1"/>
          </p:cNvSpPr>
          <p:nvPr>
            <p:ph idx="1"/>
          </p:nvPr>
        </p:nvSpPr>
        <p:spPr>
          <a:xfrm>
            <a:off x="457200" y="1214422"/>
            <a:ext cx="8229600" cy="5094938"/>
          </a:xfrm>
        </p:spPr>
        <p:txBody>
          <a:bodyPr/>
          <a:lstStyle/>
          <a:p>
            <a:pPr>
              <a:buNone/>
            </a:pPr>
            <a:r>
              <a:rPr lang="en-US" b="1" dirty="0" smtClean="0"/>
              <a:t>Reasons for a decline in wholesalers</a:t>
            </a:r>
            <a:endParaRPr lang="en-TT" dirty="0" smtClean="0"/>
          </a:p>
          <a:p>
            <a:pPr lvl="0"/>
            <a:r>
              <a:rPr lang="en-US" dirty="0" smtClean="0"/>
              <a:t>Many producers have decided to carry out their own retailing</a:t>
            </a:r>
            <a:endParaRPr lang="en-TT" dirty="0" smtClean="0"/>
          </a:p>
          <a:p>
            <a:pPr lvl="0"/>
            <a:r>
              <a:rPr lang="en-US" dirty="0" smtClean="0"/>
              <a:t>Pre-packaged and branded goods are on the increase.</a:t>
            </a:r>
            <a:endParaRPr lang="en-TT" dirty="0" smtClean="0"/>
          </a:p>
          <a:p>
            <a:pPr lvl="0"/>
            <a:r>
              <a:rPr lang="en-US" dirty="0" smtClean="0"/>
              <a:t>Producers have decided to sell directly to retailers.</a:t>
            </a:r>
            <a:endParaRPr lang="en-TT" dirty="0" smtClean="0"/>
          </a:p>
          <a:p>
            <a:pPr lvl="0"/>
            <a:r>
              <a:rPr lang="en-US" dirty="0" smtClean="0"/>
              <a:t>Large retailers have decided undertake their own wholesaling.</a:t>
            </a:r>
            <a:endParaRPr lang="en-TT" dirty="0" smtClean="0"/>
          </a:p>
          <a:p>
            <a:endParaRPr lang="en-T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TT" dirty="0" smtClean="0"/>
              <a:t>Retailers</a:t>
            </a:r>
            <a:endParaRPr lang="en-TT" dirty="0"/>
          </a:p>
        </p:txBody>
      </p:sp>
      <p:sp>
        <p:nvSpPr>
          <p:cNvPr id="3" name="Content Placeholder 2"/>
          <p:cNvSpPr>
            <a:spLocks noGrp="1"/>
          </p:cNvSpPr>
          <p:nvPr>
            <p:ph idx="1"/>
          </p:nvPr>
        </p:nvSpPr>
        <p:spPr>
          <a:xfrm>
            <a:off x="0" y="1071546"/>
            <a:ext cx="9144000" cy="5786454"/>
          </a:xfrm>
        </p:spPr>
        <p:txBody>
          <a:bodyPr>
            <a:normAutofit fontScale="92500" lnSpcReduction="20000"/>
          </a:bodyPr>
          <a:lstStyle/>
          <a:p>
            <a:r>
              <a:rPr lang="en-US" dirty="0" smtClean="0"/>
              <a:t>Retailers purchase goods from producers or wholesalers and sell in smaller quantities directly to consumers.</a:t>
            </a:r>
            <a:endParaRPr lang="en-TT" dirty="0" smtClean="0"/>
          </a:p>
          <a:p>
            <a:pPr>
              <a:buNone/>
            </a:pPr>
            <a:r>
              <a:rPr lang="en-US" dirty="0" smtClean="0"/>
              <a:t> </a:t>
            </a:r>
            <a:endParaRPr lang="en-TT" dirty="0" smtClean="0"/>
          </a:p>
          <a:p>
            <a:pPr>
              <a:buNone/>
            </a:pPr>
            <a:r>
              <a:rPr lang="en-US" b="1" i="1" dirty="0" smtClean="0"/>
              <a:t>FUNCTIONS OF THE RETAILER</a:t>
            </a:r>
            <a:endParaRPr lang="en-TT" dirty="0" smtClean="0"/>
          </a:p>
          <a:p>
            <a:endParaRPr lang="en-TT" dirty="0" smtClean="0"/>
          </a:p>
          <a:p>
            <a:pPr lvl="0"/>
            <a:r>
              <a:rPr lang="en-US" dirty="0" smtClean="0"/>
              <a:t>Place goods in convenient, saleable condition for consumers.</a:t>
            </a:r>
            <a:endParaRPr lang="en-TT" dirty="0" smtClean="0"/>
          </a:p>
          <a:p>
            <a:pPr lvl="0"/>
            <a:r>
              <a:rPr lang="en-US" dirty="0" smtClean="0"/>
              <a:t>Provide a variety of goods </a:t>
            </a:r>
            <a:endParaRPr lang="en-TT" dirty="0" smtClean="0"/>
          </a:p>
          <a:p>
            <a:pPr lvl="0"/>
            <a:r>
              <a:rPr lang="en-US" dirty="0" smtClean="0"/>
              <a:t>Make goods available in convenient quantities</a:t>
            </a:r>
            <a:endParaRPr lang="en-TT" dirty="0" smtClean="0"/>
          </a:p>
          <a:p>
            <a:pPr lvl="0"/>
            <a:r>
              <a:rPr lang="en-US" dirty="0" smtClean="0"/>
              <a:t>Make goods available in convenient locations</a:t>
            </a:r>
            <a:endParaRPr lang="en-TT" dirty="0" smtClean="0"/>
          </a:p>
          <a:p>
            <a:pPr lvl="0"/>
            <a:r>
              <a:rPr lang="en-US" dirty="0" smtClean="0"/>
              <a:t>Provides pre-sale and after- sale service</a:t>
            </a:r>
            <a:endParaRPr lang="en-TT" dirty="0" smtClean="0"/>
          </a:p>
          <a:p>
            <a:pPr lvl="0"/>
            <a:r>
              <a:rPr lang="en-US" dirty="0" smtClean="0"/>
              <a:t>Make credit available to consumers</a:t>
            </a:r>
            <a:endParaRPr lang="en-TT" dirty="0" smtClean="0"/>
          </a:p>
          <a:p>
            <a:pPr lvl="0"/>
            <a:r>
              <a:rPr lang="en-US" dirty="0" smtClean="0"/>
              <a:t>Provides delivery service</a:t>
            </a:r>
            <a:endParaRPr lang="en-TT" dirty="0" smtClean="0"/>
          </a:p>
          <a:p>
            <a:pPr lvl="0"/>
            <a:r>
              <a:rPr lang="en-US" dirty="0" smtClean="0"/>
              <a:t>Provides goods at suitable times for consumers.</a:t>
            </a:r>
            <a:endParaRPr lang="en-TT" dirty="0" smtClean="0"/>
          </a:p>
          <a:p>
            <a:endParaRPr lang="en-T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lstStyle/>
          <a:p>
            <a:r>
              <a:rPr lang="en-TT" dirty="0" smtClean="0"/>
              <a:t>Types of Retailers</a:t>
            </a:r>
            <a:endParaRPr lang="en-TT" dirty="0"/>
          </a:p>
        </p:txBody>
      </p:sp>
      <p:sp>
        <p:nvSpPr>
          <p:cNvPr id="3" name="Content Placeholder 2"/>
          <p:cNvSpPr>
            <a:spLocks noGrp="1"/>
          </p:cNvSpPr>
          <p:nvPr>
            <p:ph idx="1"/>
          </p:nvPr>
        </p:nvSpPr>
        <p:spPr>
          <a:xfrm>
            <a:off x="0" y="1000108"/>
            <a:ext cx="9144000" cy="5857892"/>
          </a:xfrm>
        </p:spPr>
        <p:txBody>
          <a:bodyPr>
            <a:normAutofit lnSpcReduction="10000"/>
          </a:bodyPr>
          <a:lstStyle/>
          <a:p>
            <a:r>
              <a:rPr lang="en-US" dirty="0" smtClean="0"/>
              <a:t>Street traders		</a:t>
            </a:r>
          </a:p>
          <a:p>
            <a:r>
              <a:rPr lang="en-US" dirty="0" smtClean="0"/>
              <a:t>Independent retailers		</a:t>
            </a:r>
          </a:p>
          <a:p>
            <a:r>
              <a:rPr lang="en-US" dirty="0" smtClean="0"/>
              <a:t>voluntary chains	</a:t>
            </a:r>
            <a:endParaRPr lang="en-TT" dirty="0" smtClean="0"/>
          </a:p>
          <a:p>
            <a:r>
              <a:rPr lang="en-US" dirty="0" smtClean="0"/>
              <a:t>vending machines	</a:t>
            </a:r>
          </a:p>
          <a:p>
            <a:r>
              <a:rPr lang="en-US" dirty="0" smtClean="0"/>
              <a:t>Mail order houses		</a:t>
            </a:r>
          </a:p>
          <a:p>
            <a:r>
              <a:rPr lang="en-US" dirty="0" smtClean="0"/>
              <a:t>e-commerce </a:t>
            </a:r>
            <a:endParaRPr lang="en-TT" dirty="0" smtClean="0"/>
          </a:p>
          <a:p>
            <a:r>
              <a:rPr lang="en-US" dirty="0" smtClean="0"/>
              <a:t>Multiple shops		</a:t>
            </a:r>
          </a:p>
          <a:p>
            <a:r>
              <a:rPr lang="en-US" dirty="0" smtClean="0"/>
              <a:t>Department stores		</a:t>
            </a:r>
          </a:p>
          <a:p>
            <a:r>
              <a:rPr lang="en-US" dirty="0" smtClean="0"/>
              <a:t>Supermarkets</a:t>
            </a:r>
            <a:endParaRPr lang="en-TT" dirty="0" smtClean="0"/>
          </a:p>
          <a:p>
            <a:r>
              <a:rPr lang="en-US" dirty="0" smtClean="0"/>
              <a:t>Hypermarkets		</a:t>
            </a:r>
          </a:p>
          <a:p>
            <a:r>
              <a:rPr lang="en-US" dirty="0" smtClean="0"/>
              <a:t>Specialty Shops		</a:t>
            </a:r>
          </a:p>
          <a:p>
            <a:r>
              <a:rPr lang="en-US" dirty="0" smtClean="0"/>
              <a:t>Mobile shops</a:t>
            </a:r>
            <a:endParaRPr lang="en-TT" dirty="0" smtClean="0"/>
          </a:p>
          <a:p>
            <a:endParaRPr lang="en-T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TT" dirty="0" smtClean="0"/>
              <a:t>Market Research</a:t>
            </a:r>
            <a:endParaRPr lang="en-TT" dirty="0"/>
          </a:p>
        </p:txBody>
      </p:sp>
      <p:sp>
        <p:nvSpPr>
          <p:cNvPr id="3" name="Content Placeholder 2"/>
          <p:cNvSpPr>
            <a:spLocks noGrp="1"/>
          </p:cNvSpPr>
          <p:nvPr>
            <p:ph idx="1"/>
          </p:nvPr>
        </p:nvSpPr>
        <p:spPr>
          <a:xfrm>
            <a:off x="457200" y="1071546"/>
            <a:ext cx="8229600" cy="5500726"/>
          </a:xfrm>
        </p:spPr>
        <p:txBody>
          <a:bodyPr>
            <a:normAutofit fontScale="70000" lnSpcReduction="20000"/>
          </a:bodyPr>
          <a:lstStyle/>
          <a:p>
            <a:pPr>
              <a:buNone/>
            </a:pPr>
            <a:r>
              <a:rPr lang="en-US" b="1" i="1" dirty="0" smtClean="0"/>
              <a:t>	Market research is the process of finding out about a particular marketing problem or situation by gathering, analyzing and interpreting information in a systematic way.</a:t>
            </a:r>
            <a:endParaRPr lang="en-TT" dirty="0" smtClean="0"/>
          </a:p>
          <a:p>
            <a:pPr>
              <a:buNone/>
            </a:pPr>
            <a:r>
              <a:rPr lang="en-US" dirty="0" smtClean="0"/>
              <a:t>Stages in market research:</a:t>
            </a:r>
            <a:endParaRPr lang="en-TT" dirty="0" smtClean="0"/>
          </a:p>
          <a:p>
            <a:pPr lvl="0"/>
            <a:r>
              <a:rPr lang="en-US" b="1" dirty="0" smtClean="0"/>
              <a:t>Identify or define the actual marketing problem </a:t>
            </a:r>
            <a:r>
              <a:rPr lang="en-US" dirty="0" smtClean="0"/>
              <a:t>– </a:t>
            </a:r>
            <a:endParaRPr lang="en-TT" dirty="0" smtClean="0"/>
          </a:p>
          <a:p>
            <a:pPr lvl="2"/>
            <a:r>
              <a:rPr lang="en-US" sz="2400" dirty="0" smtClean="0"/>
              <a:t>Fundamental market research- what do customers want?</a:t>
            </a:r>
            <a:endParaRPr lang="en-TT" sz="2400" dirty="0" smtClean="0"/>
          </a:p>
          <a:p>
            <a:pPr lvl="2"/>
            <a:r>
              <a:rPr lang="en-US" sz="2400" dirty="0" smtClean="0"/>
              <a:t>Product development – What is the preferred size, </a:t>
            </a:r>
            <a:r>
              <a:rPr lang="en-US" sz="2400" dirty="0" err="1" smtClean="0"/>
              <a:t>colour</a:t>
            </a:r>
            <a:r>
              <a:rPr lang="en-US" sz="2400" dirty="0" smtClean="0"/>
              <a:t> or shape?</a:t>
            </a:r>
            <a:endParaRPr lang="en-TT" sz="2400" dirty="0" smtClean="0"/>
          </a:p>
          <a:p>
            <a:pPr lvl="2"/>
            <a:r>
              <a:rPr lang="en-US" sz="2400" dirty="0" smtClean="0"/>
              <a:t>Distribution – How should the firm sell its product?</a:t>
            </a:r>
            <a:endParaRPr lang="en-TT" sz="2400" dirty="0" smtClean="0"/>
          </a:p>
          <a:p>
            <a:pPr lvl="2"/>
            <a:r>
              <a:rPr lang="en-US" sz="2400" dirty="0" smtClean="0"/>
              <a:t>Advertising – What is the best possible way to make customers aware?</a:t>
            </a:r>
            <a:endParaRPr lang="en-TT" sz="2400" dirty="0" smtClean="0"/>
          </a:p>
          <a:p>
            <a:pPr lvl="0"/>
            <a:r>
              <a:rPr lang="en-US" b="1" dirty="0" smtClean="0"/>
              <a:t>Find and develop the likely sources from which a firm may get information</a:t>
            </a:r>
            <a:r>
              <a:rPr lang="en-US" dirty="0" smtClean="0"/>
              <a:t> – </a:t>
            </a:r>
            <a:endParaRPr lang="en-TT" dirty="0" smtClean="0"/>
          </a:p>
          <a:p>
            <a:pPr lvl="2"/>
            <a:r>
              <a:rPr lang="en-US" sz="2400" dirty="0" smtClean="0"/>
              <a:t>Primary data – Collect information from a likely buyer.</a:t>
            </a:r>
            <a:endParaRPr lang="en-TT" sz="2400" dirty="0" smtClean="0"/>
          </a:p>
          <a:p>
            <a:pPr lvl="2"/>
            <a:r>
              <a:rPr lang="en-US" sz="2400" dirty="0" smtClean="0"/>
              <a:t>Secondary data – Use information already in existence.</a:t>
            </a:r>
            <a:endParaRPr lang="en-TT" sz="2400" dirty="0" smtClean="0"/>
          </a:p>
          <a:p>
            <a:pPr>
              <a:buNone/>
            </a:pPr>
            <a:r>
              <a:rPr lang="en-US" dirty="0" smtClean="0"/>
              <a:t> </a:t>
            </a:r>
            <a:endParaRPr lang="en-TT" dirty="0" smtClean="0"/>
          </a:p>
          <a:p>
            <a:pPr lvl="0"/>
            <a:r>
              <a:rPr lang="en-US" b="1" dirty="0" smtClean="0"/>
              <a:t>Collect the information</a:t>
            </a:r>
            <a:r>
              <a:rPr lang="en-US" dirty="0" smtClean="0"/>
              <a:t> – This could be done through questionnaire, survey or interview. Also through the use of books and other published material.</a:t>
            </a:r>
            <a:endParaRPr lang="en-TT" dirty="0" smtClean="0"/>
          </a:p>
          <a:p>
            <a:pPr lvl="0"/>
            <a:r>
              <a:rPr lang="en-US" b="1" dirty="0" err="1" smtClean="0"/>
              <a:t>Analyse</a:t>
            </a:r>
            <a:r>
              <a:rPr lang="en-US" b="1" dirty="0" smtClean="0"/>
              <a:t> the information.</a:t>
            </a:r>
            <a:endParaRPr lang="en-TT" dirty="0" smtClean="0"/>
          </a:p>
          <a:p>
            <a:pPr lvl="0"/>
            <a:r>
              <a:rPr lang="en-US" b="1" dirty="0" smtClean="0"/>
              <a:t>Present the findings</a:t>
            </a:r>
            <a:endParaRPr lang="en-TT" dirty="0" smtClean="0"/>
          </a:p>
          <a:p>
            <a:endParaRPr lang="en-T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Market Research</a:t>
            </a:r>
            <a:endParaRPr lang="en-TT" dirty="0"/>
          </a:p>
        </p:txBody>
      </p:sp>
      <p:sp>
        <p:nvSpPr>
          <p:cNvPr id="3" name="Content Placeholder 2"/>
          <p:cNvSpPr>
            <a:spLocks noGrp="1"/>
          </p:cNvSpPr>
          <p:nvPr>
            <p:ph idx="1"/>
          </p:nvPr>
        </p:nvSpPr>
        <p:spPr/>
        <p:txBody>
          <a:bodyPr/>
          <a:lstStyle/>
          <a:p>
            <a:pPr>
              <a:buNone/>
            </a:pPr>
            <a:r>
              <a:rPr lang="en-TT" dirty="0" smtClean="0"/>
              <a:t>Reasons for market research</a:t>
            </a:r>
          </a:p>
          <a:p>
            <a:pPr>
              <a:buNone/>
            </a:pPr>
            <a:endParaRPr lang="en-TT" dirty="0" smtClean="0"/>
          </a:p>
          <a:p>
            <a:r>
              <a:rPr lang="en-TT" dirty="0" smtClean="0"/>
              <a:t>	To reduce the risk of new product launches</a:t>
            </a:r>
          </a:p>
          <a:p>
            <a:r>
              <a:rPr lang="en-TT" dirty="0" smtClean="0"/>
              <a:t>	To predict future changes in consumer 	behaviour</a:t>
            </a:r>
          </a:p>
          <a:p>
            <a:r>
              <a:rPr lang="en-TT" dirty="0" smtClean="0"/>
              <a:t>	To explain patterns in sales</a:t>
            </a:r>
          </a:p>
          <a:p>
            <a:r>
              <a:rPr lang="en-TT" dirty="0" smtClean="0"/>
              <a:t>	To determine what consumers want</a:t>
            </a:r>
            <a:endParaRPr lang="en-T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TT" dirty="0" smtClean="0"/>
              <a:t>Market Research</a:t>
            </a:r>
            <a:endParaRPr lang="en-TT" dirty="0"/>
          </a:p>
        </p:txBody>
      </p:sp>
      <p:sp>
        <p:nvSpPr>
          <p:cNvPr id="3" name="Content Placeholder 2"/>
          <p:cNvSpPr>
            <a:spLocks noGrp="1"/>
          </p:cNvSpPr>
          <p:nvPr>
            <p:ph idx="1"/>
          </p:nvPr>
        </p:nvSpPr>
        <p:spPr>
          <a:xfrm>
            <a:off x="0" y="1214422"/>
            <a:ext cx="9144000" cy="5643578"/>
          </a:xfrm>
        </p:spPr>
        <p:txBody>
          <a:bodyPr>
            <a:normAutofit lnSpcReduction="10000"/>
          </a:bodyPr>
          <a:lstStyle/>
          <a:p>
            <a:pPr>
              <a:buNone/>
            </a:pPr>
            <a:r>
              <a:rPr lang="en-TT" dirty="0" smtClean="0"/>
              <a:t>Types of market research</a:t>
            </a:r>
          </a:p>
          <a:p>
            <a:pPr>
              <a:buNone/>
            </a:pPr>
            <a:r>
              <a:rPr lang="en-TT" dirty="0" smtClean="0"/>
              <a:t>	Primary research – Research done for the first time. </a:t>
            </a:r>
          </a:p>
          <a:p>
            <a:pPr>
              <a:buNone/>
            </a:pPr>
            <a:r>
              <a:rPr lang="en-TT" dirty="0" smtClean="0"/>
              <a:t>		</a:t>
            </a:r>
            <a:r>
              <a:rPr lang="en-TT" sz="2000" dirty="0" smtClean="0"/>
              <a:t>Sources of primary research</a:t>
            </a:r>
          </a:p>
          <a:p>
            <a:pPr>
              <a:buNone/>
            </a:pPr>
            <a:r>
              <a:rPr lang="en-TT" dirty="0" smtClean="0"/>
              <a:t>			</a:t>
            </a:r>
            <a:r>
              <a:rPr lang="en-TT" sz="2000" dirty="0" smtClean="0"/>
              <a:t>Questionnaires</a:t>
            </a:r>
          </a:p>
          <a:p>
            <a:pPr>
              <a:buNone/>
            </a:pPr>
            <a:r>
              <a:rPr lang="en-TT" sz="2000" dirty="0" smtClean="0"/>
              <a:t>			Interviews</a:t>
            </a:r>
          </a:p>
          <a:p>
            <a:pPr>
              <a:buNone/>
            </a:pPr>
            <a:r>
              <a:rPr lang="en-TT" sz="2000" dirty="0" smtClean="0"/>
              <a:t>			Telephone surveys</a:t>
            </a:r>
          </a:p>
          <a:p>
            <a:pPr>
              <a:buNone/>
            </a:pPr>
            <a:r>
              <a:rPr lang="en-TT" sz="2000" dirty="0" smtClean="0"/>
              <a:t>			Observation</a:t>
            </a:r>
          </a:p>
          <a:p>
            <a:pPr>
              <a:buNone/>
            </a:pPr>
            <a:r>
              <a:rPr lang="en-TT" dirty="0" smtClean="0"/>
              <a:t>	Secondary research – Research done by someone else and already published.</a:t>
            </a:r>
          </a:p>
          <a:p>
            <a:pPr>
              <a:buNone/>
            </a:pPr>
            <a:r>
              <a:rPr lang="en-TT" sz="2000" dirty="0" smtClean="0"/>
              <a:t>		Sources of secondary research</a:t>
            </a:r>
          </a:p>
          <a:p>
            <a:pPr>
              <a:buNone/>
            </a:pPr>
            <a:r>
              <a:rPr lang="en-TT" dirty="0" smtClean="0"/>
              <a:t>			</a:t>
            </a:r>
            <a:r>
              <a:rPr lang="en-TT" sz="2000" dirty="0" smtClean="0"/>
              <a:t>Books</a:t>
            </a:r>
          </a:p>
          <a:p>
            <a:pPr>
              <a:buNone/>
            </a:pPr>
            <a:r>
              <a:rPr lang="en-TT" sz="2000" dirty="0" smtClean="0"/>
              <a:t>			Internet</a:t>
            </a:r>
          </a:p>
          <a:p>
            <a:pPr>
              <a:buNone/>
            </a:pPr>
            <a:r>
              <a:rPr lang="en-TT" sz="2000" dirty="0" smtClean="0"/>
              <a:t>			Publications</a:t>
            </a:r>
          </a:p>
          <a:p>
            <a:pPr>
              <a:buNone/>
            </a:pPr>
            <a:endParaRPr lang="en-TT" dirty="0" smtClean="0"/>
          </a:p>
          <a:p>
            <a:endParaRPr lang="en-T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lstStyle/>
          <a:p>
            <a:r>
              <a:rPr lang="en-TT" dirty="0" smtClean="0"/>
              <a:t>Consumer behaviour</a:t>
            </a:r>
            <a:endParaRPr lang="en-TT" dirty="0"/>
          </a:p>
        </p:txBody>
      </p:sp>
      <p:sp>
        <p:nvSpPr>
          <p:cNvPr id="3" name="Content Placeholder 2"/>
          <p:cNvSpPr>
            <a:spLocks noGrp="1"/>
          </p:cNvSpPr>
          <p:nvPr>
            <p:ph idx="1"/>
          </p:nvPr>
        </p:nvSpPr>
        <p:spPr>
          <a:xfrm>
            <a:off x="0" y="857232"/>
            <a:ext cx="9144000" cy="6000768"/>
          </a:xfrm>
        </p:spPr>
        <p:txBody>
          <a:bodyPr/>
          <a:lstStyle/>
          <a:p>
            <a:pPr>
              <a:buNone/>
            </a:pPr>
            <a:endParaRPr lang="en-TT" dirty="0" smtClean="0"/>
          </a:p>
          <a:p>
            <a:pPr>
              <a:buNone/>
            </a:pPr>
            <a:r>
              <a:rPr lang="en-TT" dirty="0" smtClean="0"/>
              <a:t>Factors that influence consumer behaviour</a:t>
            </a:r>
          </a:p>
          <a:p>
            <a:r>
              <a:rPr lang="en-TT" dirty="0" smtClean="0"/>
              <a:t>	Price of the product</a:t>
            </a:r>
          </a:p>
          <a:p>
            <a:r>
              <a:rPr lang="en-TT" dirty="0" smtClean="0"/>
              <a:t>	Price of substitutes</a:t>
            </a:r>
          </a:p>
          <a:p>
            <a:r>
              <a:rPr lang="en-TT" dirty="0" smtClean="0"/>
              <a:t>	Quality of the product</a:t>
            </a:r>
          </a:p>
          <a:p>
            <a:r>
              <a:rPr lang="en-TT" dirty="0" smtClean="0"/>
              <a:t>	Consumer taste</a:t>
            </a:r>
          </a:p>
          <a:p>
            <a:r>
              <a:rPr lang="en-TT" dirty="0" smtClean="0"/>
              <a:t>	Tradition</a:t>
            </a:r>
          </a:p>
          <a:p>
            <a:r>
              <a:rPr lang="en-TT" dirty="0" smtClean="0"/>
              <a:t>	Income</a:t>
            </a:r>
          </a:p>
          <a:p>
            <a:r>
              <a:rPr lang="en-TT" dirty="0" smtClean="0"/>
              <a:t>	Brand loyalty</a:t>
            </a:r>
            <a:endParaRPr lang="en-T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143644"/>
            <a:ext cx="8229600" cy="714356"/>
          </a:xfrm>
        </p:spPr>
        <p:txBody>
          <a:bodyPr>
            <a:normAutofit fontScale="90000"/>
          </a:bodyPr>
          <a:lstStyle/>
          <a:p>
            <a:r>
              <a:rPr lang="en-TT" dirty="0" smtClean="0"/>
              <a:t>Identify the marketing activities</a:t>
            </a:r>
            <a:endParaRPr lang="en-TT" dirty="0"/>
          </a:p>
        </p:txBody>
      </p:sp>
      <p:sp>
        <p:nvSpPr>
          <p:cNvPr id="3" name="Content Placeholder 2"/>
          <p:cNvSpPr>
            <a:spLocks noGrp="1"/>
          </p:cNvSpPr>
          <p:nvPr>
            <p:ph idx="1"/>
          </p:nvPr>
        </p:nvSpPr>
        <p:spPr>
          <a:xfrm>
            <a:off x="457200" y="928670"/>
            <a:ext cx="8229600" cy="5214974"/>
          </a:xfrm>
        </p:spPr>
        <p:txBody>
          <a:bodyPr/>
          <a:lstStyle/>
          <a:p>
            <a:r>
              <a:rPr lang="en-TT" dirty="0" smtClean="0"/>
              <a:t>Marketing activities are all the activities involved in getting the product to the consumer. The main activities include;</a:t>
            </a:r>
          </a:p>
          <a:p>
            <a:pPr>
              <a:buNone/>
            </a:pPr>
            <a:endParaRPr lang="en-TT" dirty="0" smtClean="0"/>
          </a:p>
          <a:p>
            <a:pPr lvl="2"/>
            <a:r>
              <a:rPr lang="en-TT" dirty="0" smtClean="0"/>
              <a:t>Market research</a:t>
            </a:r>
          </a:p>
          <a:p>
            <a:pPr lvl="2"/>
            <a:r>
              <a:rPr lang="en-TT" dirty="0" smtClean="0"/>
              <a:t>Pricing</a:t>
            </a:r>
          </a:p>
          <a:p>
            <a:pPr lvl="2"/>
            <a:r>
              <a:rPr lang="en-TT" dirty="0" smtClean="0"/>
              <a:t>Packaging</a:t>
            </a:r>
          </a:p>
          <a:p>
            <a:pPr lvl="2"/>
            <a:r>
              <a:rPr lang="en-TT" dirty="0" smtClean="0"/>
              <a:t>Branding</a:t>
            </a:r>
          </a:p>
          <a:p>
            <a:pPr lvl="2"/>
            <a:r>
              <a:rPr lang="en-TT" dirty="0" smtClean="0"/>
              <a:t>Sales promoting</a:t>
            </a:r>
          </a:p>
          <a:p>
            <a:pPr lvl="2"/>
            <a:r>
              <a:rPr lang="en-TT" dirty="0" smtClean="0"/>
              <a:t>Advertising</a:t>
            </a:r>
          </a:p>
          <a:p>
            <a:pPr lvl="2"/>
            <a:r>
              <a:rPr lang="en-TT" dirty="0" smtClean="0"/>
              <a:t>Distributing</a:t>
            </a:r>
          </a:p>
          <a:p>
            <a:pPr lvl="2">
              <a:buNone/>
            </a:pPr>
            <a:endParaRPr lang="en-TT" dirty="0"/>
          </a:p>
        </p:txBody>
      </p:sp>
      <p:sp>
        <p:nvSpPr>
          <p:cNvPr id="8" name="Title 1"/>
          <p:cNvSpPr txBox="1">
            <a:spLocks/>
          </p:cNvSpPr>
          <p:nvPr/>
        </p:nvSpPr>
        <p:spPr>
          <a:xfrm>
            <a:off x="642910" y="142852"/>
            <a:ext cx="8229600" cy="787384"/>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TT" sz="41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Marketing</a:t>
            </a:r>
            <a:endParaRPr kumimoji="0" lang="en-TT" sz="41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929330"/>
            <a:ext cx="8229600" cy="928670"/>
          </a:xfrm>
        </p:spPr>
        <p:txBody>
          <a:bodyPr>
            <a:noAutofit/>
          </a:bodyPr>
          <a:lstStyle/>
          <a:p>
            <a:r>
              <a:rPr lang="en-TT" sz="2800" dirty="0" smtClean="0"/>
              <a:t>Explain what is meant by the marketing mix</a:t>
            </a:r>
            <a:endParaRPr lang="en-TT" sz="2800" dirty="0"/>
          </a:p>
        </p:txBody>
      </p:sp>
      <p:sp>
        <p:nvSpPr>
          <p:cNvPr id="3" name="Content Placeholder 2"/>
          <p:cNvSpPr>
            <a:spLocks noGrp="1"/>
          </p:cNvSpPr>
          <p:nvPr>
            <p:ph idx="1"/>
          </p:nvPr>
        </p:nvSpPr>
        <p:spPr>
          <a:xfrm>
            <a:off x="457200" y="928670"/>
            <a:ext cx="8229600" cy="5214974"/>
          </a:xfrm>
        </p:spPr>
        <p:txBody>
          <a:bodyPr/>
          <a:lstStyle/>
          <a:p>
            <a:pPr lvl="2">
              <a:buNone/>
            </a:pPr>
            <a:r>
              <a:rPr lang="en-TT" dirty="0" smtClean="0"/>
              <a:t>The marketing mix are the five key decisions that must be taken in the effective marketing of a product.</a:t>
            </a:r>
          </a:p>
          <a:p>
            <a:pPr lvl="2">
              <a:buNone/>
            </a:pPr>
            <a:endParaRPr lang="en-TT" dirty="0" smtClean="0"/>
          </a:p>
          <a:p>
            <a:pPr lvl="2">
              <a:buNone/>
            </a:pPr>
            <a:r>
              <a:rPr lang="en-TT" dirty="0" smtClean="0"/>
              <a:t>The 4 P’s – 	Product- The nature of the product</a:t>
            </a:r>
          </a:p>
          <a:p>
            <a:pPr lvl="2">
              <a:buNone/>
            </a:pPr>
            <a:r>
              <a:rPr lang="en-TT" dirty="0" smtClean="0"/>
              <a:t>			Price- How much is asked for the product</a:t>
            </a:r>
          </a:p>
          <a:p>
            <a:pPr lvl="2">
              <a:buNone/>
            </a:pPr>
            <a:r>
              <a:rPr lang="en-TT" dirty="0" smtClean="0"/>
              <a:t>			Place – how the product is distributed</a:t>
            </a:r>
          </a:p>
          <a:p>
            <a:pPr lvl="2">
              <a:buNone/>
            </a:pPr>
            <a:r>
              <a:rPr lang="en-TT" dirty="0" smtClean="0"/>
              <a:t>			Promotion – ways to attract customers and 				increase sales</a:t>
            </a:r>
          </a:p>
          <a:p>
            <a:pPr lvl="2">
              <a:buNone/>
            </a:pPr>
            <a:endParaRPr lang="en-TT" dirty="0" smtClean="0"/>
          </a:p>
          <a:p>
            <a:pPr lvl="2">
              <a:buNone/>
            </a:pPr>
            <a:r>
              <a:rPr lang="en-TT" dirty="0" smtClean="0"/>
              <a:t>An addition P -People</a:t>
            </a:r>
            <a:endParaRPr lang="en-TT" dirty="0"/>
          </a:p>
        </p:txBody>
      </p:sp>
      <p:sp>
        <p:nvSpPr>
          <p:cNvPr id="8" name="Title 1"/>
          <p:cNvSpPr txBox="1">
            <a:spLocks/>
          </p:cNvSpPr>
          <p:nvPr/>
        </p:nvSpPr>
        <p:spPr>
          <a:xfrm>
            <a:off x="642910" y="142852"/>
            <a:ext cx="8229600" cy="787384"/>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TT" sz="41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Marketing Mix</a:t>
            </a:r>
            <a:endParaRPr kumimoji="0" lang="en-TT" sz="41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Product</a:t>
            </a:r>
            <a:endParaRPr lang="en-TT" dirty="0"/>
          </a:p>
        </p:txBody>
      </p:sp>
      <p:sp>
        <p:nvSpPr>
          <p:cNvPr id="3" name="Content Placeholder 2"/>
          <p:cNvSpPr>
            <a:spLocks noGrp="1"/>
          </p:cNvSpPr>
          <p:nvPr>
            <p:ph idx="1"/>
          </p:nvPr>
        </p:nvSpPr>
        <p:spPr>
          <a:xfrm>
            <a:off x="457200" y="1071546"/>
            <a:ext cx="8229600" cy="5237814"/>
          </a:xfrm>
        </p:spPr>
        <p:txBody>
          <a:bodyPr/>
          <a:lstStyle/>
          <a:p>
            <a:r>
              <a:rPr lang="en-TT" dirty="0" smtClean="0"/>
              <a:t>Product refers to the nature of the product, its size, colour, quality, quantity, durability, performance,	 appearance.</a:t>
            </a:r>
          </a:p>
          <a:p>
            <a:r>
              <a:rPr lang="en-TT" dirty="0" smtClean="0"/>
              <a:t>Market research often assist producers in determining the best features for a product to attract and retain customers.</a:t>
            </a:r>
          </a:p>
          <a:p>
            <a:pPr lvl="2"/>
            <a:endParaRPr lang="en-T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Product life cycle</a:t>
            </a:r>
            <a:endParaRPr lang="en-TT" dirty="0"/>
          </a:p>
        </p:txBody>
      </p:sp>
      <p:sp>
        <p:nvSpPr>
          <p:cNvPr id="3" name="Content Placeholder 2"/>
          <p:cNvSpPr>
            <a:spLocks noGrp="1"/>
          </p:cNvSpPr>
          <p:nvPr>
            <p:ph idx="1"/>
          </p:nvPr>
        </p:nvSpPr>
        <p:spPr/>
        <p:txBody>
          <a:bodyPr/>
          <a:lstStyle/>
          <a:p>
            <a:r>
              <a:rPr lang="en-TT" dirty="0" smtClean="0"/>
              <a:t>The product life cycle often influences marketing decisions.</a:t>
            </a:r>
          </a:p>
          <a:p>
            <a:r>
              <a:rPr lang="en-TT" dirty="0" smtClean="0"/>
              <a:t>At each stage new strategies are required.</a:t>
            </a:r>
          </a:p>
          <a:p>
            <a:pPr>
              <a:buNone/>
            </a:pPr>
            <a:endParaRPr lang="en-TT" dirty="0" smtClean="0"/>
          </a:p>
          <a:p>
            <a:pPr lvl="2"/>
            <a:r>
              <a:rPr lang="en-TT" dirty="0" smtClean="0"/>
              <a:t>Introduction – the product has just been launched, so sales is slow and low.</a:t>
            </a:r>
          </a:p>
          <a:p>
            <a:pPr lvl="2"/>
            <a:r>
              <a:rPr lang="en-TT" dirty="0" smtClean="0"/>
              <a:t>Growth – The product is successful and sales is growing</a:t>
            </a:r>
          </a:p>
          <a:p>
            <a:pPr lvl="2"/>
            <a:r>
              <a:rPr lang="en-TT" dirty="0" smtClean="0"/>
              <a:t>Maturity – Sales would stop growing and level off.</a:t>
            </a:r>
          </a:p>
          <a:p>
            <a:pPr lvl="2"/>
            <a:r>
              <a:rPr lang="en-TT" dirty="0" smtClean="0"/>
              <a:t>Decline – Sales begin to fall.</a:t>
            </a:r>
          </a:p>
          <a:p>
            <a:endParaRPr lang="en-T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TT" dirty="0" smtClean="0"/>
              <a:t>Price</a:t>
            </a:r>
            <a:endParaRPr lang="en-TT" dirty="0"/>
          </a:p>
        </p:txBody>
      </p:sp>
      <p:sp>
        <p:nvSpPr>
          <p:cNvPr id="3" name="Content Placeholder 2"/>
          <p:cNvSpPr>
            <a:spLocks noGrp="1"/>
          </p:cNvSpPr>
          <p:nvPr>
            <p:ph idx="1"/>
          </p:nvPr>
        </p:nvSpPr>
        <p:spPr>
          <a:xfrm>
            <a:off x="457200" y="1071546"/>
            <a:ext cx="8229600" cy="5237814"/>
          </a:xfrm>
        </p:spPr>
        <p:txBody>
          <a:bodyPr>
            <a:normAutofit lnSpcReduction="10000"/>
          </a:bodyPr>
          <a:lstStyle/>
          <a:p>
            <a:r>
              <a:rPr lang="en-TT" dirty="0" smtClean="0"/>
              <a:t>Price is the amount asked for the product.</a:t>
            </a:r>
          </a:p>
          <a:p>
            <a:pPr>
              <a:buNone/>
            </a:pPr>
            <a:r>
              <a:rPr lang="en-TT" dirty="0" smtClean="0"/>
              <a:t>		Price is influence by several factors which include: Cost, Mark up, Market forces and Strategies</a:t>
            </a:r>
          </a:p>
          <a:p>
            <a:pPr>
              <a:buNone/>
            </a:pPr>
            <a:endParaRPr lang="en-TT" dirty="0" smtClean="0"/>
          </a:p>
          <a:p>
            <a:pPr>
              <a:buNone/>
            </a:pPr>
            <a:r>
              <a:rPr lang="en-TT" dirty="0" smtClean="0"/>
              <a:t>		Cost – there are two types of cost</a:t>
            </a:r>
          </a:p>
          <a:p>
            <a:pPr>
              <a:buNone/>
            </a:pPr>
            <a:r>
              <a:rPr lang="en-TT" dirty="0" smtClean="0"/>
              <a:t>			1.Fixed cost- cost that does not change 		with output </a:t>
            </a:r>
            <a:r>
              <a:rPr lang="en-TT" dirty="0" err="1" smtClean="0"/>
              <a:t>eg</a:t>
            </a:r>
            <a:r>
              <a:rPr lang="en-TT" dirty="0" smtClean="0"/>
              <a:t> rent, water</a:t>
            </a:r>
          </a:p>
          <a:p>
            <a:pPr>
              <a:buNone/>
            </a:pPr>
            <a:r>
              <a:rPr lang="en-TT" dirty="0" smtClean="0"/>
              <a:t>			2. Variable cost – cost that changes 		with output </a:t>
            </a:r>
            <a:r>
              <a:rPr lang="en-TT" dirty="0" err="1" smtClean="0"/>
              <a:t>eg</a:t>
            </a:r>
            <a:r>
              <a:rPr lang="en-TT" dirty="0" smtClean="0"/>
              <a:t>. Raw materials, labour</a:t>
            </a:r>
          </a:p>
          <a:p>
            <a:pPr>
              <a:buNone/>
            </a:pPr>
            <a:r>
              <a:rPr lang="en-TT" dirty="0" smtClean="0"/>
              <a:t>			</a:t>
            </a:r>
            <a:endParaRPr lang="en-TT" dirty="0"/>
          </a:p>
        </p:txBody>
      </p:sp>
      <p:sp>
        <p:nvSpPr>
          <p:cNvPr id="4" name="Title 1"/>
          <p:cNvSpPr txBox="1">
            <a:spLocks/>
          </p:cNvSpPr>
          <p:nvPr/>
        </p:nvSpPr>
        <p:spPr>
          <a:xfrm>
            <a:off x="0" y="6000768"/>
            <a:ext cx="9144000" cy="857233"/>
          </a:xfrm>
          <a:prstGeom prst="rect">
            <a:avLst/>
          </a:prstGeom>
        </p:spPr>
        <p:txBody>
          <a:bodyPr vert="horz" lIns="45720" tIns="0" rIns="45720" bIns="0" anchor="b">
            <a:normAutofit fontScale="77500" lnSpcReduction="20000"/>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TT" sz="4800" b="1" i="0" u="none" strike="noStrike" kern="1200" cap="all"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rPr>
              <a:t>Explain</a:t>
            </a:r>
            <a:r>
              <a:rPr kumimoji="0" lang="en-TT" sz="4800" b="1" i="0" u="none" strike="noStrike" kern="1200" cap="all"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rPr>
              <a:t> </a:t>
            </a:r>
            <a:r>
              <a:rPr lang="en-TT" sz="4800" b="1" cap="all"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rPr>
              <a:t>How price is determined</a:t>
            </a:r>
            <a:endParaRPr kumimoji="0" lang="en-TT" sz="4800" b="1" i="0" u="none" strike="noStrike" kern="1200" cap="all"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Price</a:t>
            </a:r>
            <a:endParaRPr lang="en-TT" dirty="0"/>
          </a:p>
        </p:txBody>
      </p:sp>
      <p:sp>
        <p:nvSpPr>
          <p:cNvPr id="3" name="Content Placeholder 2"/>
          <p:cNvSpPr>
            <a:spLocks noGrp="1"/>
          </p:cNvSpPr>
          <p:nvPr>
            <p:ph idx="1"/>
          </p:nvPr>
        </p:nvSpPr>
        <p:spPr/>
        <p:txBody>
          <a:bodyPr/>
          <a:lstStyle/>
          <a:p>
            <a:r>
              <a:rPr lang="en-TT" dirty="0" smtClean="0"/>
              <a:t>Mark up – how much profit the owner wants to make would influence the price</a:t>
            </a:r>
          </a:p>
          <a:p>
            <a:r>
              <a:rPr lang="en-TT" dirty="0" smtClean="0"/>
              <a:t>Market forces – demand for the product and supply of the product. If demand is high price would increase and if demand is low price would fall. Conversely if supply is high there would be a glut and price would fall and if supply is low there would be a shortage and price would increase.</a:t>
            </a:r>
            <a:endParaRPr lang="en-TT" dirty="0"/>
          </a:p>
        </p:txBody>
      </p:sp>
      <p:sp>
        <p:nvSpPr>
          <p:cNvPr id="4" name="Title 1"/>
          <p:cNvSpPr txBox="1">
            <a:spLocks/>
          </p:cNvSpPr>
          <p:nvPr/>
        </p:nvSpPr>
        <p:spPr>
          <a:xfrm>
            <a:off x="0" y="6000768"/>
            <a:ext cx="9144000" cy="857233"/>
          </a:xfrm>
          <a:prstGeom prst="rect">
            <a:avLst/>
          </a:prstGeom>
        </p:spPr>
        <p:txBody>
          <a:bodyPr vert="horz" lIns="45720" tIns="0" rIns="45720" bIns="0" anchor="b">
            <a:normAutofit fontScale="77500" lnSpcReduction="20000"/>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TT" sz="4800" b="1" i="0" u="none" strike="noStrike" kern="1200" cap="all"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rPr>
              <a:t>Explain</a:t>
            </a:r>
            <a:r>
              <a:rPr kumimoji="0" lang="en-TT" sz="4800" b="1" i="0" u="none" strike="noStrike" kern="1200" cap="all"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rPr>
              <a:t> </a:t>
            </a:r>
            <a:r>
              <a:rPr lang="en-TT" sz="4800" b="1" cap="all"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rPr>
              <a:t>How price is determined</a:t>
            </a:r>
            <a:endParaRPr kumimoji="0" lang="en-TT" sz="4800" b="1" i="0" u="none" strike="noStrike" kern="1200" cap="all"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TT" dirty="0" smtClean="0"/>
              <a:t>Price and Market forces</a:t>
            </a:r>
            <a:endParaRPr lang="en-TT" dirty="0"/>
          </a:p>
        </p:txBody>
      </p:sp>
      <p:sp>
        <p:nvSpPr>
          <p:cNvPr id="3" name="Content Placeholder 2"/>
          <p:cNvSpPr>
            <a:spLocks noGrp="1"/>
          </p:cNvSpPr>
          <p:nvPr>
            <p:ph idx="1"/>
          </p:nvPr>
        </p:nvSpPr>
        <p:spPr>
          <a:xfrm>
            <a:off x="0" y="928670"/>
            <a:ext cx="9144000" cy="5214974"/>
          </a:xfrm>
        </p:spPr>
        <p:txBody>
          <a:bodyPr/>
          <a:lstStyle/>
          <a:p>
            <a:r>
              <a:rPr lang="en-TT" dirty="0" smtClean="0"/>
              <a:t>Market forces show the effects of demand and supply on price.</a:t>
            </a:r>
          </a:p>
          <a:p>
            <a:r>
              <a:rPr lang="en-TT" dirty="0" smtClean="0"/>
              <a:t>Demand refers to the amount of a product and individual or business is prepared to buy.</a:t>
            </a:r>
          </a:p>
          <a:p>
            <a:pPr>
              <a:buNone/>
            </a:pPr>
            <a:r>
              <a:rPr lang="en-TT" dirty="0" smtClean="0"/>
              <a:t>	The higher the price less is demanded and lower the price more is demanded.</a:t>
            </a:r>
            <a:endParaRPr lang="en-TT" dirty="0"/>
          </a:p>
        </p:txBody>
      </p:sp>
      <p:cxnSp>
        <p:nvCxnSpPr>
          <p:cNvPr id="5" name="Straight Arrow Connector 4"/>
          <p:cNvCxnSpPr/>
          <p:nvPr/>
        </p:nvCxnSpPr>
        <p:spPr>
          <a:xfrm rot="5400000" flipH="1" flipV="1">
            <a:off x="928662" y="5072074"/>
            <a:ext cx="2357454"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71670" y="6286520"/>
            <a:ext cx="271464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2178827" y="4607727"/>
            <a:ext cx="1714512" cy="10715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143108" y="4429132"/>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1643042" y="5357826"/>
            <a:ext cx="18573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143108" y="5429264"/>
            <a:ext cx="107157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2786050" y="5857892"/>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1500166" y="4929198"/>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2571736" y="6429396"/>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itle 1"/>
          <p:cNvSpPr txBox="1">
            <a:spLocks/>
          </p:cNvSpPr>
          <p:nvPr/>
        </p:nvSpPr>
        <p:spPr>
          <a:xfrm>
            <a:off x="0" y="6000768"/>
            <a:ext cx="9144000" cy="857233"/>
          </a:xfrm>
          <a:prstGeom prst="rect">
            <a:avLst/>
          </a:prstGeom>
        </p:spPr>
        <p:txBody>
          <a:bodyPr vert="horz" lIns="45720" tIns="0" rIns="45720" bIns="0" anchor="b">
            <a:normAutofit fontScale="77500" lnSpcReduction="20000"/>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TT" sz="4800" b="1" i="0" u="none" strike="noStrike" kern="1200" cap="all"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rPr>
              <a:t>Explain</a:t>
            </a:r>
            <a:r>
              <a:rPr kumimoji="0" lang="en-TT" sz="4800" b="1" i="0" u="none" strike="noStrike" kern="1200" cap="all"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rPr>
              <a:t> </a:t>
            </a:r>
            <a:r>
              <a:rPr lang="en-TT" sz="4800" b="1" cap="all"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rPr>
              <a:t>How price is determined</a:t>
            </a:r>
            <a:endParaRPr kumimoji="0" lang="en-TT" sz="4800" b="1" i="0" u="none" strike="noStrike" kern="1200" cap="all"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672</TotalTime>
  <Words>1056</Words>
  <Application>Microsoft Office PowerPoint</Application>
  <PresentationFormat>On-screen Show (4:3)</PresentationFormat>
  <Paragraphs>238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Apex</vt:lpstr>
      <vt:lpstr>MARKETING</vt:lpstr>
      <vt:lpstr>Markets</vt:lpstr>
      <vt:lpstr>Identify the marketing activities</vt:lpstr>
      <vt:lpstr>Explain what is meant by the marketing mix</vt:lpstr>
      <vt:lpstr>Product</vt:lpstr>
      <vt:lpstr>Product life cycle</vt:lpstr>
      <vt:lpstr>Price</vt:lpstr>
      <vt:lpstr>Price</vt:lpstr>
      <vt:lpstr>Price and Market forces</vt:lpstr>
      <vt:lpstr>Price and Market Forces</vt:lpstr>
      <vt:lpstr>Price</vt:lpstr>
      <vt:lpstr>Price</vt:lpstr>
      <vt:lpstr>Promotion</vt:lpstr>
      <vt:lpstr>Advertising</vt:lpstr>
      <vt:lpstr>Advertising</vt:lpstr>
      <vt:lpstr>Sales Promotion</vt:lpstr>
      <vt:lpstr>Personal Selling</vt:lpstr>
      <vt:lpstr>Public Relations</vt:lpstr>
      <vt:lpstr>Place</vt:lpstr>
      <vt:lpstr>Chain of Distribution</vt:lpstr>
      <vt:lpstr>Place</vt:lpstr>
      <vt:lpstr> WHOLESALERS </vt:lpstr>
      <vt:lpstr>Wholesalers</vt:lpstr>
      <vt:lpstr>Retailers</vt:lpstr>
      <vt:lpstr>Types of Retailers</vt:lpstr>
      <vt:lpstr>Market Research</vt:lpstr>
      <vt:lpstr>Market Research</vt:lpstr>
      <vt:lpstr>Market Research</vt:lpstr>
      <vt:lpstr>Consumer behaviour</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dc:title>
  <dc:creator>Richie Maharaj</dc:creator>
  <cp:lastModifiedBy>Richie Maharaj</cp:lastModifiedBy>
  <cp:revision>58</cp:revision>
  <dcterms:created xsi:type="dcterms:W3CDTF">2013-05-14T13:31:46Z</dcterms:created>
  <dcterms:modified xsi:type="dcterms:W3CDTF">2015-08-12T11:47:16Z</dcterms:modified>
</cp:coreProperties>
</file>