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F61D84-3252-401A-959F-ABD21BB47179}" type="datetimeFigureOut">
              <a:rPr lang="en-US" smtClean="0"/>
              <a:pPr/>
              <a:t>8/12/2015</a:t>
            </a:fld>
            <a:endParaRPr lang="en-T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82DA5-9804-4335-A7D3-0D9DDC8AAD7E}" type="slidenum">
              <a:rPr lang="en-TT" smtClean="0"/>
              <a:pPr/>
              <a:t>‹#›</a:t>
            </a:fld>
            <a:endParaRPr lang="en-T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357298"/>
          </a:xfrm>
        </p:spPr>
        <p:txBody>
          <a:bodyPr/>
          <a:lstStyle/>
          <a:p>
            <a:pPr algn="ctr"/>
            <a:r>
              <a:rPr lang="en-TT" dirty="0" smtClean="0"/>
              <a:t>BUSINESS DOCUMENTS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7854696" cy="4786346"/>
          </a:xfrm>
        </p:spPr>
        <p:txBody>
          <a:bodyPr/>
          <a:lstStyle/>
          <a:p>
            <a:pPr algn="l"/>
            <a:r>
              <a:rPr lang="en-TT" dirty="0" smtClean="0"/>
              <a:t>OBJECTIVES</a:t>
            </a:r>
          </a:p>
          <a:p>
            <a:pPr algn="l"/>
            <a:endParaRPr lang="en-TT" dirty="0" smtClean="0"/>
          </a:p>
          <a:p>
            <a:pPr algn="l"/>
            <a:r>
              <a:rPr lang="en-TT" dirty="0" smtClean="0"/>
              <a:t>	What is a business document</a:t>
            </a:r>
          </a:p>
          <a:p>
            <a:pPr algn="l"/>
            <a:r>
              <a:rPr lang="en-TT" dirty="0" smtClean="0"/>
              <a:t>	Why are documents necessary</a:t>
            </a:r>
          </a:p>
          <a:p>
            <a:pPr algn="l"/>
            <a:r>
              <a:rPr lang="en-TT" dirty="0" smtClean="0"/>
              <a:t>	Name and explain the documents used in trade</a:t>
            </a:r>
          </a:p>
          <a:p>
            <a:pPr algn="l"/>
            <a:r>
              <a:rPr lang="en-TT" dirty="0" smtClean="0"/>
              <a:t>	Identify instruments of payment</a:t>
            </a:r>
          </a:p>
          <a:p>
            <a:pPr algn="l"/>
            <a:r>
              <a:rPr lang="en-TT" dirty="0" smtClean="0"/>
              <a:t>	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en-TT" b="1" dirty="0" smtClean="0"/>
              <a:t>Statement of Account</a:t>
            </a:r>
          </a:p>
          <a:p>
            <a:pPr>
              <a:buNone/>
            </a:pPr>
            <a:r>
              <a:rPr lang="en-TT" dirty="0" smtClean="0"/>
              <a:t>		A document that gives the total amount owed by a customer, usually at the end of the month.</a:t>
            </a:r>
          </a:p>
          <a:p>
            <a:pPr>
              <a:buNone/>
            </a:pPr>
            <a:endParaRPr lang="en-TT" dirty="0" smtClean="0"/>
          </a:p>
          <a:p>
            <a:pPr>
              <a:buNone/>
            </a:pPr>
            <a:r>
              <a:rPr lang="en-TT" dirty="0" smtClean="0"/>
              <a:t>Other Documents</a:t>
            </a:r>
          </a:p>
          <a:p>
            <a:pPr>
              <a:buNone/>
            </a:pPr>
            <a:r>
              <a:rPr lang="en-TT" dirty="0" smtClean="0"/>
              <a:t>	</a:t>
            </a:r>
            <a:r>
              <a:rPr lang="en-TT" b="1" dirty="0" smtClean="0"/>
              <a:t>Stock card </a:t>
            </a:r>
            <a:r>
              <a:rPr lang="en-TT" dirty="0" smtClean="0"/>
              <a:t>– A stock inventory control document that list the available quantity of a particular product.</a:t>
            </a:r>
          </a:p>
          <a:p>
            <a:pPr>
              <a:buNone/>
            </a:pPr>
            <a:r>
              <a:rPr lang="en-TT" dirty="0" smtClean="0"/>
              <a:t>	</a:t>
            </a:r>
            <a:r>
              <a:rPr lang="en-TT" b="1" dirty="0" smtClean="0"/>
              <a:t>Purchase requisition </a:t>
            </a:r>
            <a:r>
              <a:rPr lang="en-TT" dirty="0" smtClean="0"/>
              <a:t>– A document which identifies the amount of a particular product/s a department will need.</a:t>
            </a:r>
            <a:endParaRPr lang="en-T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en-TT" dirty="0" smtClean="0"/>
              <a:t>International 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en-TT" sz="2400" b="1" dirty="0" smtClean="0"/>
              <a:t>Bill of Lading</a:t>
            </a:r>
          </a:p>
          <a:p>
            <a:pPr lvl="2">
              <a:buNone/>
            </a:pPr>
            <a:r>
              <a:rPr lang="en-TT" dirty="0" smtClean="0"/>
              <a:t>	A document representing the title/ownership of goods when goods are transported by ship.</a:t>
            </a:r>
          </a:p>
          <a:p>
            <a:pPr marL="95250" lvl="2" indent="0"/>
            <a:r>
              <a:rPr lang="en-TT" sz="2400" b="1" dirty="0" smtClean="0"/>
              <a:t>Airway Bill</a:t>
            </a:r>
          </a:p>
          <a:p>
            <a:pPr marL="917575" lvl="5" indent="0">
              <a:buNone/>
            </a:pPr>
            <a:r>
              <a:rPr lang="en-TT" dirty="0" smtClean="0"/>
              <a:t>A document which represents a receipt for goods carried by the airline.</a:t>
            </a:r>
          </a:p>
          <a:p>
            <a:pPr marL="917575" lvl="5" indent="-739775">
              <a:buNone/>
            </a:pPr>
            <a:r>
              <a:rPr lang="en-TT" sz="2400" b="1" dirty="0" smtClean="0"/>
              <a:t>Import Licence</a:t>
            </a:r>
          </a:p>
          <a:p>
            <a:pPr marL="917575" lvl="5" indent="-739775">
              <a:buNone/>
            </a:pPr>
            <a:r>
              <a:rPr lang="en-TT" dirty="0" smtClean="0"/>
              <a:t>	Issued by the government of the importing country giving permission for the import of certain products in certain quantities.</a:t>
            </a:r>
          </a:p>
          <a:p>
            <a:pPr marL="917575" lvl="5" indent="-739775">
              <a:buNone/>
            </a:pPr>
            <a:r>
              <a:rPr lang="en-TT" sz="2400" b="1" dirty="0" smtClean="0"/>
              <a:t>Export Licence</a:t>
            </a:r>
          </a:p>
          <a:p>
            <a:pPr marL="917575" lvl="5" indent="-739775">
              <a:buNone/>
            </a:pPr>
            <a:r>
              <a:rPr lang="en-TT" dirty="0" smtClean="0"/>
              <a:t>	 Issued by the government of the exporting country giving permission for the export of certain products in certain quantities.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r>
              <a:rPr lang="en-TT" dirty="0" smtClean="0"/>
              <a:t>International 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marL="917575" lvl="5" indent="-739775">
              <a:buNone/>
            </a:pPr>
            <a:r>
              <a:rPr lang="en-TT" sz="2400" b="1" dirty="0" smtClean="0"/>
              <a:t>Insurance Certificate</a:t>
            </a:r>
          </a:p>
          <a:p>
            <a:pPr marL="917575" lvl="5" indent="-739775">
              <a:buNone/>
            </a:pPr>
            <a:r>
              <a:rPr lang="en-TT" dirty="0" smtClean="0"/>
              <a:t>	Document which indicates that the goods being traded are insured.</a:t>
            </a:r>
          </a:p>
          <a:p>
            <a:endParaRPr lang="en-TT" b="1" dirty="0" smtClean="0"/>
          </a:p>
          <a:p>
            <a:r>
              <a:rPr lang="en-TT" sz="2400" b="1" dirty="0" smtClean="0"/>
              <a:t>Certificate of Origin</a:t>
            </a:r>
          </a:p>
          <a:p>
            <a:pPr>
              <a:buNone/>
            </a:pPr>
            <a:r>
              <a:rPr lang="en-TT" dirty="0" smtClean="0"/>
              <a:t>		Document that indicates the country of origin and the materials the products are made from.</a:t>
            </a:r>
            <a:endParaRPr lang="en-T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What is a business document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T" dirty="0" smtClean="0"/>
          </a:p>
          <a:p>
            <a:r>
              <a:rPr lang="en-TT" dirty="0" smtClean="0"/>
              <a:t>A business document is a written record of a business transaction.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A transaction is the process of supplying goods or services from initial enquiry to eventual payment.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n-TT" dirty="0" smtClean="0"/>
              <a:t>Reasons for business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r>
              <a:rPr lang="en-TT" dirty="0" smtClean="0"/>
              <a:t>It reduces the chances of future disputes with suppliers or customers and to avoid confusion.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To be able to draw up accurate accounts and financial records.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To supply evidence to other institutions.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More easily detect any fraud by employees.</a:t>
            </a:r>
          </a:p>
          <a:p>
            <a:pPr>
              <a:buNone/>
            </a:pPr>
            <a:endParaRPr lang="en-TT" dirty="0" smtClean="0"/>
          </a:p>
          <a:p>
            <a:r>
              <a:rPr lang="en-TT" dirty="0" smtClean="0"/>
              <a:t>It provides detail information about customers, such as contact details and recent purchases.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en-TT" dirty="0" smtClean="0"/>
              <a:t>Documents used in National Trade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253054"/>
          </a:xfrm>
        </p:spPr>
        <p:txBody>
          <a:bodyPr/>
          <a:lstStyle/>
          <a:p>
            <a:endParaRPr lang="en-TT" dirty="0"/>
          </a:p>
        </p:txBody>
      </p:sp>
      <p:sp>
        <p:nvSpPr>
          <p:cNvPr id="4" name="Rectangle 3"/>
          <p:cNvSpPr/>
          <p:nvPr/>
        </p:nvSpPr>
        <p:spPr>
          <a:xfrm>
            <a:off x="142844" y="2571744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sz="1600" dirty="0" smtClean="0"/>
              <a:t>Letter of enquiry</a:t>
            </a:r>
            <a:endParaRPr lang="en-TT" sz="1600" dirty="0"/>
          </a:p>
        </p:txBody>
      </p:sp>
      <p:sp>
        <p:nvSpPr>
          <p:cNvPr id="5" name="Rectangle 4"/>
          <p:cNvSpPr/>
          <p:nvPr/>
        </p:nvSpPr>
        <p:spPr>
          <a:xfrm>
            <a:off x="1357290" y="257174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sz="1600" dirty="0" smtClean="0"/>
              <a:t>Quotation</a:t>
            </a:r>
          </a:p>
          <a:p>
            <a:pPr algn="ctr"/>
            <a:r>
              <a:rPr lang="en-TT" sz="1600" dirty="0" smtClean="0"/>
              <a:t>Catalogue</a:t>
            </a:r>
            <a:endParaRPr lang="en-TT" sz="1600" dirty="0"/>
          </a:p>
        </p:txBody>
      </p:sp>
      <p:sp>
        <p:nvSpPr>
          <p:cNvPr id="7" name="Rectangle 6"/>
          <p:cNvSpPr/>
          <p:nvPr/>
        </p:nvSpPr>
        <p:spPr>
          <a:xfrm>
            <a:off x="2571736" y="2643182"/>
            <a:ext cx="121444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Purchase Order</a:t>
            </a:r>
            <a:endParaRPr lang="en-TT" dirty="0"/>
          </a:p>
        </p:txBody>
      </p:sp>
      <p:sp>
        <p:nvSpPr>
          <p:cNvPr id="8" name="Rectangle 7"/>
          <p:cNvSpPr/>
          <p:nvPr/>
        </p:nvSpPr>
        <p:spPr>
          <a:xfrm>
            <a:off x="3857620" y="2643182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Invoice</a:t>
            </a:r>
            <a:endParaRPr lang="en-TT" dirty="0"/>
          </a:p>
        </p:txBody>
      </p:sp>
      <p:sp>
        <p:nvSpPr>
          <p:cNvPr id="9" name="Rectangle 8"/>
          <p:cNvSpPr/>
          <p:nvPr/>
        </p:nvSpPr>
        <p:spPr>
          <a:xfrm>
            <a:off x="6357950" y="2643182"/>
            <a:ext cx="121444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Delivery</a:t>
            </a:r>
          </a:p>
          <a:p>
            <a:pPr algn="ctr"/>
            <a:r>
              <a:rPr lang="en-TT" dirty="0" smtClean="0"/>
              <a:t>Note</a:t>
            </a:r>
            <a:endParaRPr lang="en-TT" dirty="0"/>
          </a:p>
        </p:txBody>
      </p:sp>
      <p:sp>
        <p:nvSpPr>
          <p:cNvPr id="10" name="Rectangle 9"/>
          <p:cNvSpPr/>
          <p:nvPr/>
        </p:nvSpPr>
        <p:spPr>
          <a:xfrm>
            <a:off x="3929058" y="1357298"/>
            <a:ext cx="107157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Debit</a:t>
            </a:r>
          </a:p>
          <a:p>
            <a:pPr algn="ctr"/>
            <a:r>
              <a:rPr lang="en-TT" dirty="0" smtClean="0"/>
              <a:t>Note</a:t>
            </a:r>
            <a:endParaRPr lang="en-TT" dirty="0"/>
          </a:p>
        </p:txBody>
      </p:sp>
      <p:sp>
        <p:nvSpPr>
          <p:cNvPr id="11" name="Rectangle 10"/>
          <p:cNvSpPr/>
          <p:nvPr/>
        </p:nvSpPr>
        <p:spPr>
          <a:xfrm>
            <a:off x="3929058" y="4357694"/>
            <a:ext cx="107157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Credit</a:t>
            </a:r>
          </a:p>
          <a:p>
            <a:pPr algn="ctr"/>
            <a:r>
              <a:rPr lang="en-TT" dirty="0" smtClean="0"/>
              <a:t>Note</a:t>
            </a:r>
            <a:endParaRPr lang="en-TT" dirty="0"/>
          </a:p>
        </p:txBody>
      </p:sp>
      <p:sp>
        <p:nvSpPr>
          <p:cNvPr id="12" name="Rectangle 11"/>
          <p:cNvSpPr/>
          <p:nvPr/>
        </p:nvSpPr>
        <p:spPr>
          <a:xfrm>
            <a:off x="5072066" y="2643182"/>
            <a:ext cx="121444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dirty="0" smtClean="0"/>
              <a:t>Advice Note</a:t>
            </a:r>
            <a:endParaRPr lang="en-TT" dirty="0"/>
          </a:p>
        </p:txBody>
      </p:sp>
      <p:sp>
        <p:nvSpPr>
          <p:cNvPr id="13" name="Rectangle 12"/>
          <p:cNvSpPr/>
          <p:nvPr/>
        </p:nvSpPr>
        <p:spPr>
          <a:xfrm>
            <a:off x="7715272" y="2643182"/>
            <a:ext cx="121444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T" sz="1600" dirty="0" smtClean="0"/>
              <a:t>Statement</a:t>
            </a:r>
            <a:endParaRPr lang="en-TT" sz="1600" dirty="0"/>
          </a:p>
        </p:txBody>
      </p:sp>
      <p:sp>
        <p:nvSpPr>
          <p:cNvPr id="14" name="Right Arrow 13"/>
          <p:cNvSpPr/>
          <p:nvPr/>
        </p:nvSpPr>
        <p:spPr>
          <a:xfrm>
            <a:off x="500034" y="3571876"/>
            <a:ext cx="29289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15" name="Right Arrow 14"/>
          <p:cNvSpPr/>
          <p:nvPr/>
        </p:nvSpPr>
        <p:spPr>
          <a:xfrm>
            <a:off x="5357818" y="3571876"/>
            <a:ext cx="29289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144166" y="39282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214810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b="1" dirty="0" smtClean="0"/>
              <a:t>Letter of enquiry</a:t>
            </a:r>
          </a:p>
          <a:p>
            <a:pPr>
              <a:buNone/>
            </a:pPr>
            <a:r>
              <a:rPr lang="en-TT" dirty="0" smtClean="0"/>
              <a:t>The initial document sent to a supplier by a prospective customer  asking for details about a product.</a:t>
            </a:r>
          </a:p>
          <a:p>
            <a:r>
              <a:rPr lang="en-TT" b="1" dirty="0" smtClean="0"/>
              <a:t>Quotation/Catalogue</a:t>
            </a:r>
          </a:p>
          <a:p>
            <a:pPr>
              <a:buNone/>
            </a:pPr>
            <a:r>
              <a:rPr lang="en-TT" dirty="0" smtClean="0"/>
              <a:t>A formal statement of promise by the potential supplier to supply goods requested at a given price and in a given period of time.</a:t>
            </a:r>
          </a:p>
          <a:p>
            <a:pPr>
              <a:buNone/>
            </a:pPr>
            <a:r>
              <a:rPr lang="en-TT" dirty="0" smtClean="0"/>
              <a:t>	A Catalogue includes pictures which makes it different from a quotation.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en-TT" b="1" dirty="0" smtClean="0"/>
              <a:t>Purchase Order</a:t>
            </a:r>
          </a:p>
          <a:p>
            <a:pPr>
              <a:buNone/>
            </a:pPr>
            <a:r>
              <a:rPr lang="en-TT" dirty="0" smtClean="0"/>
              <a:t>	A form used to place an order and includes quantity, product description, product number, price and payment details.</a:t>
            </a:r>
          </a:p>
          <a:p>
            <a:r>
              <a:rPr lang="en-TT" b="1" dirty="0" smtClean="0"/>
              <a:t>Acknowledgement</a:t>
            </a:r>
          </a:p>
          <a:p>
            <a:pPr>
              <a:buNone/>
            </a:pPr>
            <a:r>
              <a:rPr lang="en-TT" dirty="0" smtClean="0"/>
              <a:t>	A letter stating that the order has been received and the goods will be supplied and date of expected delivery.</a:t>
            </a:r>
          </a:p>
          <a:p>
            <a:r>
              <a:rPr lang="en-TT" b="1" dirty="0" smtClean="0"/>
              <a:t>Advice note</a:t>
            </a:r>
          </a:p>
          <a:p>
            <a:pPr>
              <a:buNone/>
            </a:pPr>
            <a:r>
              <a:rPr lang="en-TT" dirty="0" smtClean="0"/>
              <a:t>A note sent by the producer ahead of the goods to advice the buyer that the goods are on its way and should expect arrival on send date.</a:t>
            </a:r>
            <a:endParaRPr lang="en-T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/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TT" b="1" dirty="0" smtClean="0"/>
              <a:t>Delivery Note</a:t>
            </a:r>
          </a:p>
          <a:p>
            <a:pPr>
              <a:buNone/>
            </a:pPr>
            <a:r>
              <a:rPr lang="en-TT" dirty="0" smtClean="0"/>
              <a:t>	A written document from the supplier to the customer which accompanies the delivery of the goods, giving details of quantity and type of goods,</a:t>
            </a:r>
          </a:p>
          <a:p>
            <a:r>
              <a:rPr lang="en-TT" b="1" dirty="0" smtClean="0"/>
              <a:t>Pro forma invoice</a:t>
            </a:r>
          </a:p>
          <a:p>
            <a:pPr>
              <a:buNone/>
            </a:pPr>
            <a:r>
              <a:rPr lang="en-TT" dirty="0" smtClean="0"/>
              <a:t>	Bill sent by the supplier to the customer when the supplier requires payment in advance.</a:t>
            </a:r>
          </a:p>
          <a:p>
            <a:r>
              <a:rPr lang="en-TT" b="1" dirty="0" smtClean="0"/>
              <a:t>Invoice</a:t>
            </a:r>
          </a:p>
          <a:p>
            <a:pPr>
              <a:buNone/>
            </a:pPr>
            <a:r>
              <a:rPr lang="en-TT" dirty="0" smtClean="0"/>
              <a:t>	Bill sent by the supplier to the buyer immediately after the goods have been dispatched.</a:t>
            </a:r>
            <a:endParaRPr lang="en-T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57256"/>
          </a:xfrm>
        </p:spPr>
        <p:txBody>
          <a:bodyPr/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TT" b="1" dirty="0" smtClean="0"/>
              <a:t>Debit note</a:t>
            </a:r>
          </a:p>
          <a:p>
            <a:pPr>
              <a:buNone/>
            </a:pPr>
            <a:r>
              <a:rPr lang="en-TT" dirty="0" smtClean="0"/>
              <a:t>	A note issued to adjust the accounts and increase the amount owed by the customer</a:t>
            </a:r>
          </a:p>
          <a:p>
            <a:pPr>
              <a:buNone/>
            </a:pPr>
            <a:r>
              <a:rPr lang="en-TT" dirty="0" smtClean="0"/>
              <a:t>		Reasons for debit note</a:t>
            </a:r>
          </a:p>
          <a:p>
            <a:pPr>
              <a:buNone/>
            </a:pPr>
            <a:r>
              <a:rPr lang="en-TT" dirty="0" smtClean="0"/>
              <a:t>			An incorrect price on the invoice.</a:t>
            </a:r>
          </a:p>
          <a:p>
            <a:pPr>
              <a:buNone/>
            </a:pPr>
            <a:r>
              <a:rPr lang="en-TT" dirty="0" smtClean="0"/>
              <a:t>			More goods than what was ordered was 		delivered.</a:t>
            </a:r>
          </a:p>
          <a:p>
            <a:pPr>
              <a:buNone/>
            </a:pPr>
            <a:endParaRPr lang="en-T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57256"/>
          </a:xfrm>
        </p:spPr>
        <p:txBody>
          <a:bodyPr/>
          <a:lstStyle/>
          <a:p>
            <a:r>
              <a:rPr lang="en-TT" dirty="0" smtClean="0"/>
              <a:t>Trade Documents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TT" b="1" dirty="0" smtClean="0"/>
              <a:t>Credit Note</a:t>
            </a:r>
          </a:p>
          <a:p>
            <a:pPr>
              <a:buNone/>
            </a:pPr>
            <a:r>
              <a:rPr lang="en-TT" dirty="0" smtClean="0"/>
              <a:t>	A note used to adjust the accounts and reduce the amount owed to the customer</a:t>
            </a:r>
          </a:p>
          <a:p>
            <a:pPr>
              <a:buNone/>
            </a:pPr>
            <a:r>
              <a:rPr lang="en-TT" dirty="0" smtClean="0"/>
              <a:t>		Reasons for the credit note</a:t>
            </a:r>
          </a:p>
          <a:p>
            <a:pPr>
              <a:buNone/>
            </a:pPr>
            <a:r>
              <a:rPr lang="en-TT" dirty="0" smtClean="0"/>
              <a:t>			Incorrect price on invoice</a:t>
            </a:r>
          </a:p>
          <a:p>
            <a:pPr>
              <a:buNone/>
            </a:pPr>
            <a:r>
              <a:rPr lang="en-TT" dirty="0" smtClean="0"/>
              <a:t>			Faulty or damaged goods</a:t>
            </a:r>
          </a:p>
          <a:p>
            <a:pPr>
              <a:buNone/>
            </a:pPr>
            <a:r>
              <a:rPr lang="en-TT" dirty="0" smtClean="0"/>
              <a:t>			Discounts left out</a:t>
            </a:r>
          </a:p>
          <a:p>
            <a:pPr>
              <a:buNone/>
            </a:pPr>
            <a:r>
              <a:rPr lang="en-TT" dirty="0" smtClean="0"/>
              <a:t>			Too much charged for transport</a:t>
            </a:r>
          </a:p>
          <a:p>
            <a:endParaRPr lang="en-T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202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BUSINESS DOCUMENTS</vt:lpstr>
      <vt:lpstr>What is a business document</vt:lpstr>
      <vt:lpstr>Reasons for business documents</vt:lpstr>
      <vt:lpstr>Documents used in National Trade</vt:lpstr>
      <vt:lpstr>Trade Documents</vt:lpstr>
      <vt:lpstr>Trade Documents</vt:lpstr>
      <vt:lpstr>Trade Documents</vt:lpstr>
      <vt:lpstr>Trade Documents</vt:lpstr>
      <vt:lpstr>Trade Documents</vt:lpstr>
      <vt:lpstr>Trade Documents</vt:lpstr>
      <vt:lpstr>International Trade Documents</vt:lpstr>
      <vt:lpstr>International Trade Documents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DOCUMENTS</dc:title>
  <dc:creator>Richie Maharaj</dc:creator>
  <cp:lastModifiedBy>Richie Maharaj</cp:lastModifiedBy>
  <cp:revision>41</cp:revision>
  <dcterms:created xsi:type="dcterms:W3CDTF">2013-04-30T11:18:35Z</dcterms:created>
  <dcterms:modified xsi:type="dcterms:W3CDTF">2015-08-12T11:46:07Z</dcterms:modified>
</cp:coreProperties>
</file>